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88163" cy="10018713"/>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6241"/>
    <a:srgbClr val="81967C"/>
    <a:srgbClr val="17392D"/>
    <a:srgbClr val="B8A5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EDBD2B-7652-4299-A801-5EB86DBD2B73}" v="83" dt="2026-09-11T11:52:26.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629" autoAdjust="0"/>
  </p:normalViewPr>
  <p:slideViewPr>
    <p:cSldViewPr snapToGrid="0">
      <p:cViewPr varScale="1">
        <p:scale>
          <a:sx n="87" d="100"/>
          <a:sy n="87" d="100"/>
        </p:scale>
        <p:origin x="2622" y="78"/>
      </p:cViewPr>
      <p:guideLst/>
    </p:cSldViewPr>
  </p:slideViewPr>
  <p:notesTextViewPr>
    <p:cViewPr>
      <p:scale>
        <a:sx n="1" d="1"/>
        <a:sy n="1" d="1"/>
      </p:scale>
      <p:origin x="0" y="0"/>
    </p:cViewPr>
  </p:notesTextViewPr>
  <p:notesViewPr>
    <p:cSldViewPr snapToGrid="0">
      <p:cViewPr varScale="1">
        <p:scale>
          <a:sx n="89" d="100"/>
          <a:sy n="89" d="100"/>
        </p:scale>
        <p:origin x="555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dor Goode" userId="6586dc08-1ac8-4fc6-8223-a42614b46e11" providerId="ADAL" clId="{10D07BC9-A3D5-4D95-A273-8899120CEB75}"/>
    <pc:docChg chg="custSel modSld sldOrd modNotesMaster">
      <pc:chgData name="Tudor Goode" userId="6586dc08-1ac8-4fc6-8223-a42614b46e11" providerId="ADAL" clId="{10D07BC9-A3D5-4D95-A273-8899120CEB75}" dt="2026-09-11T11:57:18.965" v="55" actId="478"/>
      <pc:docMkLst>
        <pc:docMk/>
      </pc:docMkLst>
      <pc:sldChg chg="modSp">
        <pc:chgData name="Tudor Goode" userId="6586dc08-1ac8-4fc6-8223-a42614b46e11" providerId="ADAL" clId="{10D07BC9-A3D5-4D95-A273-8899120CEB75}" dt="2026-09-04T05:02:14.375" v="0"/>
        <pc:sldMkLst>
          <pc:docMk/>
          <pc:sldMk cId="754196003" sldId="257"/>
        </pc:sldMkLst>
        <pc:spChg chg="mod">
          <ac:chgData name="Tudor Goode" userId="6586dc08-1ac8-4fc6-8223-a42614b46e11" providerId="ADAL" clId="{10D07BC9-A3D5-4D95-A273-8899120CEB75}" dt="2026-09-04T05:02:14.375" v="0"/>
          <ac:spMkLst>
            <pc:docMk/>
            <pc:sldMk cId="754196003" sldId="257"/>
            <ac:spMk id="16" creationId="{BA40DD4E-BE4F-4E6A-808B-BE37D309C245}"/>
          </ac:spMkLst>
        </pc:spChg>
      </pc:sldChg>
      <pc:sldChg chg="modSp">
        <pc:chgData name="Tudor Goode" userId="6586dc08-1ac8-4fc6-8223-a42614b46e11" providerId="ADAL" clId="{10D07BC9-A3D5-4D95-A273-8899120CEB75}" dt="2026-09-04T05:09:14.128" v="1"/>
        <pc:sldMkLst>
          <pc:docMk/>
          <pc:sldMk cId="1781130579" sldId="260"/>
        </pc:sldMkLst>
        <pc:spChg chg="mod">
          <ac:chgData name="Tudor Goode" userId="6586dc08-1ac8-4fc6-8223-a42614b46e11" providerId="ADAL" clId="{10D07BC9-A3D5-4D95-A273-8899120CEB75}" dt="2026-09-04T05:09:14.128" v="1"/>
          <ac:spMkLst>
            <pc:docMk/>
            <pc:sldMk cId="1781130579" sldId="260"/>
            <ac:spMk id="28" creationId="{973776ED-81E1-4046-8FF9-8881E2AE29D2}"/>
          </ac:spMkLst>
        </pc:spChg>
      </pc:sldChg>
      <pc:sldChg chg="addSp modNotesTx">
        <pc:chgData name="Tudor Goode" userId="6586dc08-1ac8-4fc6-8223-a42614b46e11" providerId="ADAL" clId="{10D07BC9-A3D5-4D95-A273-8899120CEB75}" dt="2026-09-11T11:51:39.661" v="53"/>
        <pc:sldMkLst>
          <pc:docMk/>
          <pc:sldMk cId="914353364" sldId="261"/>
        </pc:sldMkLst>
        <pc:picChg chg="add">
          <ac:chgData name="Tudor Goode" userId="6586dc08-1ac8-4fc6-8223-a42614b46e11" providerId="ADAL" clId="{10D07BC9-A3D5-4D95-A273-8899120CEB75}" dt="2026-09-04T05:33:27.155" v="2"/>
          <ac:picMkLst>
            <pc:docMk/>
            <pc:sldMk cId="914353364" sldId="261"/>
            <ac:picMk id="25" creationId="{8D046DB3-3D78-BDC9-1066-5D034271B74F}"/>
          </ac:picMkLst>
        </pc:picChg>
      </pc:sldChg>
      <pc:sldChg chg="modSp modNotesTx">
        <pc:chgData name="Tudor Goode" userId="6586dc08-1ac8-4fc6-8223-a42614b46e11" providerId="ADAL" clId="{10D07BC9-A3D5-4D95-A273-8899120CEB75}" dt="2026-09-11T11:52:29.194" v="54"/>
        <pc:sldMkLst>
          <pc:docMk/>
          <pc:sldMk cId="1844526178" sldId="262"/>
        </pc:sldMkLst>
        <pc:spChg chg="mod">
          <ac:chgData name="Tudor Goode" userId="6586dc08-1ac8-4fc6-8223-a42614b46e11" providerId="ADAL" clId="{10D07BC9-A3D5-4D95-A273-8899120CEB75}" dt="2026-09-04T05:48:06.443" v="3"/>
          <ac:spMkLst>
            <pc:docMk/>
            <pc:sldMk cId="1844526178" sldId="262"/>
            <ac:spMk id="12" creationId="{B3AB4480-9038-494F-9BA8-C2EBBFE3CF5E}"/>
          </ac:spMkLst>
        </pc:spChg>
      </pc:sldChg>
      <pc:sldChg chg="modNotesTx">
        <pc:chgData name="Tudor Goode" userId="6586dc08-1ac8-4fc6-8223-a42614b46e11" providerId="ADAL" clId="{10D07BC9-A3D5-4D95-A273-8899120CEB75}" dt="2026-09-11T11:47:26.140" v="49" actId="20577"/>
        <pc:sldMkLst>
          <pc:docMk/>
          <pc:sldMk cId="493680013" sldId="263"/>
        </pc:sldMkLst>
      </pc:sldChg>
      <pc:sldChg chg="delSp mod modNotesTx">
        <pc:chgData name="Tudor Goode" userId="6586dc08-1ac8-4fc6-8223-a42614b46e11" providerId="ADAL" clId="{10D07BC9-A3D5-4D95-A273-8899120CEB75}" dt="2026-09-11T11:57:18.965" v="55" actId="478"/>
        <pc:sldMkLst>
          <pc:docMk/>
          <pc:sldMk cId="257193471" sldId="264"/>
        </pc:sldMkLst>
        <pc:spChg chg="del">
          <ac:chgData name="Tudor Goode" userId="6586dc08-1ac8-4fc6-8223-a42614b46e11" providerId="ADAL" clId="{10D07BC9-A3D5-4D95-A273-8899120CEB75}" dt="2026-09-11T11:57:18.965" v="55" actId="478"/>
          <ac:spMkLst>
            <pc:docMk/>
            <pc:sldMk cId="257193471" sldId="264"/>
            <ac:spMk id="17" creationId="{F854D77D-239F-4E48-A8E8-FF3BA3CA52FC}"/>
          </ac:spMkLst>
        </pc:spChg>
        <pc:spChg chg="del">
          <ac:chgData name="Tudor Goode" userId="6586dc08-1ac8-4fc6-8223-a42614b46e11" providerId="ADAL" clId="{10D07BC9-A3D5-4D95-A273-8899120CEB75}" dt="2026-09-11T11:57:18.965" v="55" actId="478"/>
          <ac:spMkLst>
            <pc:docMk/>
            <pc:sldMk cId="257193471" sldId="264"/>
            <ac:spMk id="18" creationId="{830DE67D-7BAF-46A4-99C4-C4A85B1C9821}"/>
          </ac:spMkLst>
        </pc:spChg>
        <pc:spChg chg="del">
          <ac:chgData name="Tudor Goode" userId="6586dc08-1ac8-4fc6-8223-a42614b46e11" providerId="ADAL" clId="{10D07BC9-A3D5-4D95-A273-8899120CEB75}" dt="2026-09-11T11:57:18.965" v="55" actId="478"/>
          <ac:spMkLst>
            <pc:docMk/>
            <pc:sldMk cId="257193471" sldId="264"/>
            <ac:spMk id="19" creationId="{A0253D4A-8519-4E4B-BF7C-2EEDAD42ABB0}"/>
          </ac:spMkLst>
        </pc:spChg>
        <pc:spChg chg="del">
          <ac:chgData name="Tudor Goode" userId="6586dc08-1ac8-4fc6-8223-a42614b46e11" providerId="ADAL" clId="{10D07BC9-A3D5-4D95-A273-8899120CEB75}" dt="2026-09-11T11:57:18.965" v="55" actId="478"/>
          <ac:spMkLst>
            <pc:docMk/>
            <pc:sldMk cId="257193471" sldId="264"/>
            <ac:spMk id="20" creationId="{34581988-0884-4C34-A9E0-514E90318EC7}"/>
          </ac:spMkLst>
        </pc:spChg>
        <pc:spChg chg="del">
          <ac:chgData name="Tudor Goode" userId="6586dc08-1ac8-4fc6-8223-a42614b46e11" providerId="ADAL" clId="{10D07BC9-A3D5-4D95-A273-8899120CEB75}" dt="2026-09-11T11:57:18.965" v="55" actId="478"/>
          <ac:spMkLst>
            <pc:docMk/>
            <pc:sldMk cId="257193471" sldId="264"/>
            <ac:spMk id="21" creationId="{F5E4745F-F331-476F-9548-A0DCC5B2A296}"/>
          </ac:spMkLst>
        </pc:spChg>
        <pc:spChg chg="del">
          <ac:chgData name="Tudor Goode" userId="6586dc08-1ac8-4fc6-8223-a42614b46e11" providerId="ADAL" clId="{10D07BC9-A3D5-4D95-A273-8899120CEB75}" dt="2026-09-11T11:57:18.965" v="55" actId="478"/>
          <ac:spMkLst>
            <pc:docMk/>
            <pc:sldMk cId="257193471" sldId="264"/>
            <ac:spMk id="22" creationId="{89902132-0581-4B64-99FC-A2E314176B9B}"/>
          </ac:spMkLst>
        </pc:spChg>
        <pc:spChg chg="del">
          <ac:chgData name="Tudor Goode" userId="6586dc08-1ac8-4fc6-8223-a42614b46e11" providerId="ADAL" clId="{10D07BC9-A3D5-4D95-A273-8899120CEB75}" dt="2026-09-11T11:57:18.965" v="55" actId="478"/>
          <ac:spMkLst>
            <pc:docMk/>
            <pc:sldMk cId="257193471" sldId="264"/>
            <ac:spMk id="23" creationId="{49B83919-AB67-43C2-82D4-96CF0FAA70A8}"/>
          </ac:spMkLst>
        </pc:spChg>
        <pc:spChg chg="del">
          <ac:chgData name="Tudor Goode" userId="6586dc08-1ac8-4fc6-8223-a42614b46e11" providerId="ADAL" clId="{10D07BC9-A3D5-4D95-A273-8899120CEB75}" dt="2026-09-11T11:57:18.965" v="55" actId="478"/>
          <ac:spMkLst>
            <pc:docMk/>
            <pc:sldMk cId="257193471" sldId="264"/>
            <ac:spMk id="24" creationId="{EFF9076B-56F9-4027-BC57-8D6A2DB3010D}"/>
          </ac:spMkLst>
        </pc:spChg>
      </pc:sldChg>
      <pc:sldChg chg="addSp delSp modSp ord modNotesTx">
        <pc:chgData name="Tudor Goode" userId="6586dc08-1ac8-4fc6-8223-a42614b46e11" providerId="ADAL" clId="{10D07BC9-A3D5-4D95-A273-8899120CEB75}" dt="2026-09-11T11:50:32.928" v="52" actId="6549"/>
        <pc:sldMkLst>
          <pc:docMk/>
          <pc:sldMk cId="246912679" sldId="265"/>
        </pc:sldMkLst>
        <pc:spChg chg="mod">
          <ac:chgData name="Tudor Goode" userId="6586dc08-1ac8-4fc6-8223-a42614b46e11" providerId="ADAL" clId="{10D07BC9-A3D5-4D95-A273-8899120CEB75}" dt="2026-09-04T07:09:28.676" v="31"/>
          <ac:spMkLst>
            <pc:docMk/>
            <pc:sldMk cId="246912679" sldId="265"/>
            <ac:spMk id="6" creationId="{98EA82D2-174D-6CBB-12A9-C9EDA0CFC414}"/>
          </ac:spMkLst>
        </pc:spChg>
        <pc:spChg chg="mod">
          <ac:chgData name="Tudor Goode" userId="6586dc08-1ac8-4fc6-8223-a42614b46e11" providerId="ADAL" clId="{10D07BC9-A3D5-4D95-A273-8899120CEB75}" dt="2026-09-04T07:15:23.239" v="35"/>
          <ac:spMkLst>
            <pc:docMk/>
            <pc:sldMk cId="246912679" sldId="265"/>
            <ac:spMk id="8" creationId="{B1872D35-311F-F156-5CA1-EF58DCF72802}"/>
          </ac:spMkLst>
        </pc:spChg>
        <pc:spChg chg="add mod">
          <ac:chgData name="Tudor Goode" userId="6586dc08-1ac8-4fc6-8223-a42614b46e11" providerId="ADAL" clId="{10D07BC9-A3D5-4D95-A273-8899120CEB75}" dt="2026-09-04T07:07:38.594" v="29" actId="20578"/>
          <ac:spMkLst>
            <pc:docMk/>
            <pc:sldMk cId="246912679" sldId="265"/>
            <ac:spMk id="31" creationId="{166CB984-CAB8-7024-7653-0C2DC7172C2D}"/>
          </ac:spMkLst>
        </pc:spChg>
        <pc:spChg chg="add mod">
          <ac:chgData name="Tudor Goode" userId="6586dc08-1ac8-4fc6-8223-a42614b46e11" providerId="ADAL" clId="{10D07BC9-A3D5-4D95-A273-8899120CEB75}" dt="2026-09-04T07:16:55.038" v="39" actId="571"/>
          <ac:spMkLst>
            <pc:docMk/>
            <pc:sldMk cId="246912679" sldId="265"/>
            <ac:spMk id="36" creationId="{9538F9EF-7A20-078A-D7AE-7BA71FDCF956}"/>
          </ac:spMkLst>
        </pc:spChg>
        <pc:spChg chg="add mod">
          <ac:chgData name="Tudor Goode" userId="6586dc08-1ac8-4fc6-8223-a42614b46e11" providerId="ADAL" clId="{10D07BC9-A3D5-4D95-A273-8899120CEB75}" dt="2026-09-04T07:17:04.081" v="40" actId="571"/>
          <ac:spMkLst>
            <pc:docMk/>
            <pc:sldMk cId="246912679" sldId="265"/>
            <ac:spMk id="37" creationId="{1730A9A0-2352-DB2A-8F14-BA67FDB57A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5F60D6-E025-A057-CD52-7FD5CA3ABE54}"/>
              </a:ext>
            </a:extLst>
          </p:cNvPr>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AU"/>
          </a:p>
        </p:txBody>
      </p:sp>
      <p:sp>
        <p:nvSpPr>
          <p:cNvPr id="3" name="Slide Image Placeholder 2">
            <a:extLst>
              <a:ext uri="{FF2B5EF4-FFF2-40B4-BE49-F238E27FC236}">
                <a16:creationId xmlns:a16="http://schemas.microsoft.com/office/drawing/2014/main" id="{BDAE2829-1B99-C3F1-3955-B5200E027C01}"/>
              </a:ext>
            </a:extLst>
          </p:cNvPr>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AU"/>
          </a:p>
        </p:txBody>
      </p:sp>
      <p:sp>
        <p:nvSpPr>
          <p:cNvPr id="4" name="Footer Placeholder 3">
            <a:extLst>
              <a:ext uri="{FF2B5EF4-FFF2-40B4-BE49-F238E27FC236}">
                <a16:creationId xmlns:a16="http://schemas.microsoft.com/office/drawing/2014/main" id="{5D2164D9-17AE-C4B1-221D-D1A30999807F}"/>
              </a:ext>
            </a:extLst>
          </p:cNvPr>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AU"/>
          </a:p>
        </p:txBody>
      </p:sp>
      <p:sp>
        <p:nvSpPr>
          <p:cNvPr id="5" name="Date Placeholder 4">
            <a:extLst>
              <a:ext uri="{FF2B5EF4-FFF2-40B4-BE49-F238E27FC236}">
                <a16:creationId xmlns:a16="http://schemas.microsoft.com/office/drawing/2014/main" id="{8E6B230A-FE93-3D7D-235D-71D7D010060D}"/>
              </a:ext>
            </a:extLst>
          </p:cNvPr>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5BF9117-60CE-443B-8A71-E2398421FC91}" type="datetimeFigureOut">
              <a:rPr lang="en-AU" smtClean="0"/>
              <a:t>11/09/2026</a:t>
            </a:fld>
            <a:endParaRPr lang="en-AU"/>
          </a:p>
        </p:txBody>
      </p:sp>
      <p:sp>
        <p:nvSpPr>
          <p:cNvPr id="6" name="Notes Placeholder 5">
            <a:extLst>
              <a:ext uri="{FF2B5EF4-FFF2-40B4-BE49-F238E27FC236}">
                <a16:creationId xmlns:a16="http://schemas.microsoft.com/office/drawing/2014/main" id="{B218C424-77D8-F58B-55E4-960F0B01CF9A}"/>
              </a:ext>
            </a:extLst>
          </p:cNvPr>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Slide Number Placeholder 6">
            <a:extLst>
              <a:ext uri="{FF2B5EF4-FFF2-40B4-BE49-F238E27FC236}">
                <a16:creationId xmlns:a16="http://schemas.microsoft.com/office/drawing/2014/main" id="{96B7BAFD-B656-5263-F766-CE474AEAE5A0}"/>
              </a:ext>
            </a:extLst>
          </p:cNvPr>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03BCD801-C8E6-4619-A02B-DF635DA8FB23}" type="slidenum">
              <a:rPr lang="en-AU" smtClean="0"/>
              <a:t>‹#›</a:t>
            </a:fld>
            <a:endParaRPr lang="en-AU"/>
          </a:p>
        </p:txBody>
      </p:sp>
    </p:spTree>
    <p:extLst>
      <p:ext uri="{BB962C8B-B14F-4D97-AF65-F5344CB8AC3E}">
        <p14:creationId xmlns:p14="http://schemas.microsoft.com/office/powerpoint/2010/main" val="2756568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avyhistory.au/these-gallant-aviators/2/#_edn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endParaRPr/>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7FBA5-F099-9301-4D74-7DCFA553C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4C20A-5CCD-4176-F6F3-3F8916DEA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101CDA-09FF-9918-24D9-ACAE88ECDE79}"/>
              </a:ext>
            </a:extLst>
          </p:cNvPr>
          <p:cNvSpPr>
            <a:spLocks noGrp="1"/>
          </p:cNvSpPr>
          <p:nvPr>
            <p:ph type="body" idx="1"/>
          </p:nvPr>
        </p:nvSpPr>
        <p:spPr/>
        <p:txBody>
          <a:bodyPr lIns="96592" tIns="48297" rIns="96592" bIns="48297"/>
          <a:lstStyle/>
          <a:p>
            <a:endParaRPr dirty="0"/>
          </a:p>
        </p:txBody>
      </p:sp>
      <p:sp>
        <p:nvSpPr>
          <p:cNvPr id="4" name="Slide Number Placeholder 3">
            <a:extLst>
              <a:ext uri="{FF2B5EF4-FFF2-40B4-BE49-F238E27FC236}">
                <a16:creationId xmlns:a16="http://schemas.microsoft.com/office/drawing/2014/main" id="{ADB2AF84-3CB3-9B7C-9DA9-8AFBD25DFC35}"/>
              </a:ext>
            </a:extLst>
          </p:cNvPr>
          <p:cNvSpPr>
            <a:spLocks noGrp="1"/>
          </p:cNvSpPr>
          <p:nvPr>
            <p:ph type="sldNum" idx="5"/>
          </p:nvPr>
        </p:nvSpPr>
        <p:spPr/>
        <p:txBody>
          <a:bodyPr lIns="96592" tIns="48297" rIns="96592" bIns="48297"/>
          <a:lstStyle/>
          <a:p>
            <a:endParaRPr/>
          </a:p>
        </p:txBody>
      </p:sp>
    </p:spTree>
    <p:extLst>
      <p:ext uri="{BB962C8B-B14F-4D97-AF65-F5344CB8AC3E}">
        <p14:creationId xmlns:p14="http://schemas.microsoft.com/office/powerpoint/2010/main" val="1568286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endParaRPr dirty="0"/>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endParaRPr/>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endParaRPr/>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endParaRPr/>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r>
              <a:rPr lang="en-AU" dirty="0"/>
              <a:t>UH-1H  /  SLICK</a:t>
            </a:r>
          </a:p>
          <a:p>
            <a:r>
              <a:rPr lang="en-AU" dirty="0"/>
              <a:t>Troop transport • insertion • extraction • resupply • casualty evacuation</a:t>
            </a:r>
          </a:p>
          <a:p>
            <a:r>
              <a:rPr lang="en-AU" dirty="0"/>
              <a:t>CALL SIGN  EMU</a:t>
            </a:r>
          </a:p>
          <a:p>
            <a:endParaRPr lang="en-AU" dirty="0"/>
          </a:p>
          <a:p>
            <a:r>
              <a:rPr lang="en-AU" dirty="0"/>
              <a:t>UH-1C  /  GUNSHIP</a:t>
            </a:r>
          </a:p>
          <a:p>
            <a:r>
              <a:rPr lang="en-AU" dirty="0"/>
              <a:t>Armed escort • landing-zone suppression • fire support • hunter-killer cover</a:t>
            </a:r>
          </a:p>
          <a:p>
            <a:r>
              <a:rPr lang="en-AU" dirty="0"/>
              <a:t>CALL SIGN  TAIPAN</a:t>
            </a:r>
          </a:p>
          <a:p>
            <a:endParaRPr dirty="0"/>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r>
              <a:rPr lang="en-GB" dirty="0"/>
              <a:t>RANHFV gunner Adrian Whiteman ready for action over the Mekong Delta, c. May 1969. Public domain.</a:t>
            </a:r>
          </a:p>
          <a:p>
            <a:r>
              <a:rPr lang="en-GB" dirty="0"/>
              <a:t>Sub Lieutenant Eric Wile flying a 135th AHC mission over the Delta, March 1970. Public domain.</a:t>
            </a:r>
          </a:p>
          <a:p>
            <a:endParaRPr dirty="0"/>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r>
              <a:rPr lang="en-GB" sz="800" dirty="0">
                <a:solidFill>
                  <a:srgbClr val="8FA68F"/>
                </a:solidFill>
                <a:ea typeface="Aptos"/>
                <a:cs typeface="Aptos"/>
              </a:rPr>
              <a:t>Australian War Memorial, Elizabeth Stewart; Naval Historical Society, “These Gallant Aviators”</a:t>
            </a:r>
          </a:p>
          <a:p>
            <a:endParaRPr lang="en-GB" sz="800" dirty="0">
              <a:solidFill>
                <a:srgbClr val="8FA68F"/>
              </a:solidFill>
            </a:endParaRPr>
          </a:p>
          <a:p>
            <a:r>
              <a:rPr lang="en-AU" sz="1100" dirty="0"/>
              <a:t>Under heavy .50 calibre machinegun fire the lead Huey, piloted by LEUT Marum, received several debilitating hits and was forced to return to Bearcat. SBLT Perry, who at the time was undertaking another sortie in an almost brand new Huey, volunteered to replace him as the lead helicopter in the assault. Without thought to his own safety or the arduous hours of flying he had already accomplished that day SBLT Perry offered his assistance.</a:t>
            </a:r>
          </a:p>
          <a:p>
            <a:endParaRPr lang="en-AU" sz="1100" dirty="0"/>
          </a:p>
          <a:p>
            <a:r>
              <a:rPr lang="en-AU" sz="1100" dirty="0"/>
              <a:t>Upon his first troop insertion SBLT Perry’s helicopter received multiple hits causing extensive damage. The helicopter was only made flyable again once repairs were completed stationary at the Landing Zone (LZ), an astonishing feat under incredibly onerous circumstances. On SBLT Perry’s third troop insertion the Huey was struck again, sustaining further damage to cockpit instruments and lighting, and deflecting shrapnel off the helicopter pedals which then embedded into SBLT Perry’s right foot. Despite the incapacity of the Huey, a loss of feeling in his foot and bleeding from his face SBLT Perry returned to the LZ twice more throughout the night, flying essentially blind.</a:t>
            </a:r>
          </a:p>
          <a:p>
            <a:endParaRPr lang="en-AU" sz="1100" dirty="0"/>
          </a:p>
          <a:p>
            <a:r>
              <a:rPr lang="en-AU" sz="1100" dirty="0"/>
              <a:t>‘By his courage, flying ability and cool commands of leadership, the flight of aircraft never faltered and the insertions were completed.’</a:t>
            </a:r>
            <a:r>
              <a:rPr lang="en-AU" sz="1100" b="1" dirty="0">
                <a:hlinkClick r:id="rId3"/>
              </a:rPr>
              <a:t>[6]</a:t>
            </a:r>
            <a:r>
              <a:rPr lang="en-AU" sz="1100" dirty="0"/>
              <a:t> SBLT Perry was mentioned in dispatches and was awarded the US Silver Star and the South Vietnamese Cross for his acts of gallantry in this operation, making him the most decorated RANHFV veteran. The nearly new helicopter he used that day was never to fly again.</a:t>
            </a:r>
          </a:p>
          <a:p>
            <a:endParaRPr dirty="0"/>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6592" tIns="48297" rIns="96592" bIns="48297"/>
          <a:lstStyle/>
          <a:p>
            <a:r>
              <a:rPr lang="en-AU" sz="1300" dirty="0">
                <a:solidFill>
                  <a:schemeClr val="tx1"/>
                </a:solidFill>
              </a:rPr>
              <a:t>The five RAN members who died serving with EMU were:</a:t>
            </a:r>
          </a:p>
          <a:p>
            <a:pPr lvl="0"/>
            <a:r>
              <a:rPr lang="en-AU" sz="1300" b="1" dirty="0">
                <a:solidFill>
                  <a:schemeClr val="tx1"/>
                </a:solidFill>
              </a:rPr>
              <a:t>Lieutenant Commander Patrick John Vickers</a:t>
            </a:r>
            <a:r>
              <a:rPr lang="en-AU" sz="1300" dirty="0">
                <a:solidFill>
                  <a:schemeClr val="tx1"/>
                </a:solidFill>
              </a:rPr>
              <a:t> — killed on </a:t>
            </a:r>
            <a:r>
              <a:rPr lang="en-AU" sz="1300" b="1" dirty="0">
                <a:solidFill>
                  <a:schemeClr val="tx1"/>
                </a:solidFill>
              </a:rPr>
              <a:t>22 February 1968</a:t>
            </a:r>
            <a:r>
              <a:rPr lang="en-AU" sz="1300" dirty="0">
                <a:solidFill>
                  <a:schemeClr val="tx1"/>
                </a:solidFill>
              </a:rPr>
              <a:t> during a troop-movement operation.</a:t>
            </a:r>
          </a:p>
          <a:p>
            <a:pPr lvl="0"/>
            <a:r>
              <a:rPr lang="en-AU" sz="1300" b="1" dirty="0">
                <a:solidFill>
                  <a:schemeClr val="tx1"/>
                </a:solidFill>
              </a:rPr>
              <a:t>Lieutenant Anthony Austin </a:t>
            </a:r>
            <a:r>
              <a:rPr lang="en-AU" sz="1300" b="1" dirty="0" err="1">
                <a:solidFill>
                  <a:schemeClr val="tx1"/>
                </a:solidFill>
              </a:rPr>
              <a:t>Casadio</a:t>
            </a:r>
            <a:r>
              <a:rPr lang="en-AU" sz="1300" dirty="0">
                <a:solidFill>
                  <a:schemeClr val="tx1"/>
                </a:solidFill>
              </a:rPr>
              <a:t> — killed on </a:t>
            </a:r>
            <a:r>
              <a:rPr lang="en-AU" sz="1300" b="1" dirty="0">
                <a:solidFill>
                  <a:schemeClr val="tx1"/>
                </a:solidFill>
              </a:rPr>
              <a:t>21 August 1968</a:t>
            </a:r>
            <a:r>
              <a:rPr lang="en-AU" sz="1300" dirty="0">
                <a:solidFill>
                  <a:schemeClr val="tx1"/>
                </a:solidFill>
              </a:rPr>
              <a:t> when his gunship was struck by an RPG.</a:t>
            </a:r>
          </a:p>
          <a:p>
            <a:pPr lvl="0"/>
            <a:r>
              <a:rPr lang="en-AU" sz="1300" b="1" dirty="0">
                <a:solidFill>
                  <a:schemeClr val="tx1"/>
                </a:solidFill>
              </a:rPr>
              <a:t>Petty Officer Aircrewman O’Brian Cedric </a:t>
            </a:r>
            <a:r>
              <a:rPr lang="en-AU" sz="1300" b="1" dirty="0" err="1">
                <a:solidFill>
                  <a:schemeClr val="tx1"/>
                </a:solidFill>
              </a:rPr>
              <a:t>Ignatious</a:t>
            </a:r>
            <a:r>
              <a:rPr lang="en-AU" sz="1300" b="1" dirty="0">
                <a:solidFill>
                  <a:schemeClr val="tx1"/>
                </a:solidFill>
              </a:rPr>
              <a:t> Phillips</a:t>
            </a:r>
            <a:r>
              <a:rPr lang="en-AU" sz="1300" dirty="0">
                <a:solidFill>
                  <a:schemeClr val="tx1"/>
                </a:solidFill>
              </a:rPr>
              <a:t> — killed in the same crash as </a:t>
            </a:r>
            <a:r>
              <a:rPr lang="en-AU" sz="1300" dirty="0" err="1">
                <a:solidFill>
                  <a:schemeClr val="tx1"/>
                </a:solidFill>
              </a:rPr>
              <a:t>Casadio</a:t>
            </a:r>
            <a:r>
              <a:rPr lang="en-AU" sz="1300" dirty="0">
                <a:solidFill>
                  <a:schemeClr val="tx1"/>
                </a:solidFill>
              </a:rPr>
              <a:t>.</a:t>
            </a:r>
          </a:p>
          <a:p>
            <a:pPr lvl="0"/>
            <a:r>
              <a:rPr lang="en-AU" sz="1300" b="1" dirty="0">
                <a:solidFill>
                  <a:schemeClr val="tx1"/>
                </a:solidFill>
              </a:rPr>
              <a:t>Acting Sub-Lieutenant Antony Jeffrey </a:t>
            </a:r>
            <a:r>
              <a:rPr lang="en-AU" sz="1300" b="1" dirty="0" err="1">
                <a:solidFill>
                  <a:schemeClr val="tx1"/>
                </a:solidFill>
              </a:rPr>
              <a:t>Huelin</a:t>
            </a:r>
            <a:r>
              <a:rPr lang="en-AU" sz="1300" dirty="0">
                <a:solidFill>
                  <a:schemeClr val="tx1"/>
                </a:solidFill>
              </a:rPr>
              <a:t> — killed on </a:t>
            </a:r>
            <a:r>
              <a:rPr lang="en-AU" sz="1300" b="1" dirty="0">
                <a:solidFill>
                  <a:schemeClr val="tx1"/>
                </a:solidFill>
              </a:rPr>
              <a:t>3 January 1969</a:t>
            </a:r>
            <a:r>
              <a:rPr lang="en-AU" sz="1300" dirty="0">
                <a:solidFill>
                  <a:schemeClr val="tx1"/>
                </a:solidFill>
              </a:rPr>
              <a:t> when his helicopter struck power lines during poor weather.</a:t>
            </a:r>
          </a:p>
          <a:p>
            <a:pPr lvl="0"/>
            <a:r>
              <a:rPr lang="en-AU" sz="1300" b="1" dirty="0">
                <a:solidFill>
                  <a:schemeClr val="tx1"/>
                </a:solidFill>
              </a:rPr>
              <a:t>Leading Aircrewman Noel Ervin Shipp</a:t>
            </a:r>
            <a:r>
              <a:rPr lang="en-AU" sz="1300" dirty="0">
                <a:solidFill>
                  <a:schemeClr val="tx1"/>
                </a:solidFill>
              </a:rPr>
              <a:t> — killed on </a:t>
            </a:r>
            <a:r>
              <a:rPr lang="en-AU" sz="1300" b="1" dirty="0">
                <a:solidFill>
                  <a:schemeClr val="tx1"/>
                </a:solidFill>
              </a:rPr>
              <a:t>31 May 1969</a:t>
            </a:r>
            <a:r>
              <a:rPr lang="en-AU" sz="1300" dirty="0">
                <a:solidFill>
                  <a:schemeClr val="tx1"/>
                </a:solidFill>
              </a:rPr>
              <a:t> when his gunship was shot down at a landing zone.</a:t>
            </a:r>
          </a:p>
          <a:p>
            <a:r>
              <a:rPr lang="en-AU" sz="1300" dirty="0">
                <a:solidFill>
                  <a:schemeClr val="tx1"/>
                </a:solidFill>
              </a:rPr>
              <a:t>These names and details are recorded by the </a:t>
            </a:r>
            <a:r>
              <a:rPr lang="en-AU" sz="1300" b="1" dirty="0">
                <a:solidFill>
                  <a:schemeClr val="tx1"/>
                </a:solidFill>
              </a:rPr>
              <a:t>Australian War Memorial Roll of Honour</a:t>
            </a:r>
            <a:r>
              <a:rPr lang="en-AU" sz="1300" dirty="0">
                <a:solidFill>
                  <a:schemeClr val="tx1"/>
                </a:solidFill>
              </a:rPr>
              <a:t>.</a:t>
            </a:r>
          </a:p>
          <a:p>
            <a:br>
              <a:rPr lang="en-AU" dirty="0"/>
            </a:br>
            <a:endParaRPr dirty="0"/>
          </a:p>
        </p:txBody>
      </p:sp>
      <p:sp>
        <p:nvSpPr>
          <p:cNvPr id="4" name="Slide Number Placeholder 3"/>
          <p:cNvSpPr>
            <a:spLocks noGrp="1"/>
          </p:cNvSpPr>
          <p:nvPr>
            <p:ph type="sldNum" idx="5"/>
          </p:nvPr>
        </p:nvSpPr>
        <p:spPr/>
        <p:txBody>
          <a:bodyPr lIns="96592" tIns="48297" rIns="96592" bIns="48297"/>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6847523"/>
      </p:ext>
    </p:extLst>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navyhistory.au/these-gallant-aviators/" TargetMode="External"/><Relationship Id="rId3" Type="http://schemas.openxmlformats.org/officeDocument/2006/relationships/hyperlink" Target="https://www.hueyvets.com/" TargetMode="External"/><Relationship Id="rId7" Type="http://schemas.openxmlformats.org/officeDocument/2006/relationships/hyperlink" Target="https://www.awm.gov.au/wartime/51/stewart_emu_getting_job_done#:~:text=The%20Royal%20Australian%20Navy's%20Helicopter%20Flight%20Vietnam,Army%20and%20Marine%20Corps%20*%20Australian%20Army"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www.navy.gov.au/about-navy/history/history-milestones/service-royal-australian-navy-helicopter-flight-vietnam" TargetMode="External"/><Relationship Id="rId5" Type="http://schemas.openxmlformats.org/officeDocument/2006/relationships/hyperlink" Target="https://www.faaaa.asn.au/wp-content/uploads/2024/05/2RAR-Gunners-v3-1-1.pdf" TargetMode="External"/><Relationship Id="rId4" Type="http://schemas.openxmlformats.org/officeDocument/2006/relationships/hyperlink" Target="https://www.nepeannavalmuseum.org/post/ran-helicopter-flight-vietnam" TargetMode="External"/><Relationship Id="rId9" Type="http://schemas.openxmlformats.org/officeDocument/2006/relationships/hyperlink" Target="https://en.wikipedia.org/wiki/Experimental_Military_Un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392D"/>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F9AE9C-B9D4-46CF-BA41-70F82DF55D29}"/>
              </a:ext>
            </a:extLst>
          </p:cNvPr>
          <p:cNvSpPr>
            <a:spLocks noGrp="1"/>
          </p:cNvSpPr>
          <p:nvPr/>
        </p:nvSpPr>
        <p:spPr>
          <a:xfrm>
            <a:off x="0" y="0"/>
            <a:ext cx="228600" cy="68580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48E68480-9C49-45D4-A505-0D2F174611D7}"/>
              </a:ext>
            </a:extLst>
          </p:cNvPr>
          <p:cNvSpPr>
            <a:spLocks noGrp="1"/>
          </p:cNvSpPr>
          <p:nvPr/>
        </p:nvSpPr>
        <p:spPr>
          <a:xfrm>
            <a:off x="8477250" y="0"/>
            <a:ext cx="9525" cy="6858000"/>
          </a:xfrm>
          <a:prstGeom prst="rect">
            <a:avLst/>
          </a:prstGeom>
          <a:solidFill>
            <a:srgbClr val="B8A56F"/>
          </a:solidFill>
          <a:ln w="0">
            <a:solidFill>
              <a:srgbClr val="B8A56F"/>
            </a:solidFill>
            <a:prstDash val="solid"/>
          </a:ln>
        </p:spPr>
        <p:txBody>
          <a:bodyPr/>
          <a:lstStyle/>
          <a:p>
            <a:endParaRPr lang="en-AU"/>
          </a:p>
        </p:txBody>
      </p:sp>
      <p:sp>
        <p:nvSpPr>
          <p:cNvPr id="3" name="Rectangle 2">
            <a:extLst>
              <a:ext uri="{FF2B5EF4-FFF2-40B4-BE49-F238E27FC236}">
                <a16:creationId xmlns:a16="http://schemas.microsoft.com/office/drawing/2014/main" id="{778217B8-5D11-4A00-8D11-8A567774FB22}"/>
              </a:ext>
            </a:extLst>
          </p:cNvPr>
          <p:cNvSpPr>
            <a:spLocks noGrp="1"/>
          </p:cNvSpPr>
          <p:nvPr/>
        </p:nvSpPr>
        <p:spPr>
          <a:xfrm>
            <a:off x="8782050" y="0"/>
            <a:ext cx="9525" cy="6858000"/>
          </a:xfrm>
          <a:prstGeom prst="rect">
            <a:avLst/>
          </a:prstGeom>
          <a:solidFill>
            <a:srgbClr val="315D43"/>
          </a:solidFill>
          <a:ln w="0">
            <a:solidFill>
              <a:srgbClr val="315D43"/>
            </a:solidFill>
            <a:prstDash val="solid"/>
          </a:ln>
        </p:spPr>
        <p:txBody>
          <a:bodyPr/>
          <a:lstStyle/>
          <a:p>
            <a:endParaRPr lang="en-AU"/>
          </a:p>
        </p:txBody>
      </p:sp>
      <p:sp>
        <p:nvSpPr>
          <p:cNvPr id="4" name="Rectangle 3">
            <a:extLst>
              <a:ext uri="{FF2B5EF4-FFF2-40B4-BE49-F238E27FC236}">
                <a16:creationId xmlns:a16="http://schemas.microsoft.com/office/drawing/2014/main" id="{AD64B9F7-BC07-494B-9C8A-C2C7D82DC3B3}"/>
              </a:ext>
            </a:extLst>
          </p:cNvPr>
          <p:cNvSpPr>
            <a:spLocks noGrp="1"/>
          </p:cNvSpPr>
          <p:nvPr/>
        </p:nvSpPr>
        <p:spPr>
          <a:xfrm>
            <a:off x="9086850" y="0"/>
            <a:ext cx="9525" cy="6858000"/>
          </a:xfrm>
          <a:prstGeom prst="rect">
            <a:avLst/>
          </a:prstGeom>
          <a:solidFill>
            <a:srgbClr val="315D43"/>
          </a:solidFill>
          <a:ln w="0">
            <a:solidFill>
              <a:srgbClr val="315D43"/>
            </a:solidFill>
            <a:prstDash val="solid"/>
          </a:ln>
        </p:spPr>
        <p:txBody>
          <a:bodyPr/>
          <a:lstStyle/>
          <a:p>
            <a:endParaRPr lang="en-AU"/>
          </a:p>
        </p:txBody>
      </p:sp>
      <p:sp>
        <p:nvSpPr>
          <p:cNvPr id="5" name="Rectangle 4">
            <a:extLst>
              <a:ext uri="{FF2B5EF4-FFF2-40B4-BE49-F238E27FC236}">
                <a16:creationId xmlns:a16="http://schemas.microsoft.com/office/drawing/2014/main" id="{9A8D1EA4-71EA-4C74-B7BA-7E1229AAE1B3}"/>
              </a:ext>
            </a:extLst>
          </p:cNvPr>
          <p:cNvSpPr>
            <a:spLocks noGrp="1"/>
          </p:cNvSpPr>
          <p:nvPr/>
        </p:nvSpPr>
        <p:spPr>
          <a:xfrm>
            <a:off x="9391650" y="0"/>
            <a:ext cx="9525" cy="6858000"/>
          </a:xfrm>
          <a:prstGeom prst="rect">
            <a:avLst/>
          </a:prstGeom>
          <a:solidFill>
            <a:srgbClr val="B8A56F"/>
          </a:solidFill>
          <a:ln w="0">
            <a:solidFill>
              <a:srgbClr val="B8A56F"/>
            </a:solidFill>
            <a:prstDash val="solid"/>
          </a:ln>
        </p:spPr>
        <p:txBody>
          <a:bodyPr/>
          <a:lstStyle/>
          <a:p>
            <a:endParaRPr lang="en-AU"/>
          </a:p>
        </p:txBody>
      </p:sp>
      <p:sp>
        <p:nvSpPr>
          <p:cNvPr id="6" name="Rectangle 5">
            <a:extLst>
              <a:ext uri="{FF2B5EF4-FFF2-40B4-BE49-F238E27FC236}">
                <a16:creationId xmlns:a16="http://schemas.microsoft.com/office/drawing/2014/main" id="{E2AB07B8-4CAE-48A6-90EC-1338784B3024}"/>
              </a:ext>
            </a:extLst>
          </p:cNvPr>
          <p:cNvSpPr>
            <a:spLocks noGrp="1"/>
          </p:cNvSpPr>
          <p:nvPr/>
        </p:nvSpPr>
        <p:spPr>
          <a:xfrm>
            <a:off x="9696450" y="0"/>
            <a:ext cx="9525" cy="6858000"/>
          </a:xfrm>
          <a:prstGeom prst="rect">
            <a:avLst/>
          </a:prstGeom>
          <a:solidFill>
            <a:srgbClr val="315D43"/>
          </a:solidFill>
          <a:ln w="0">
            <a:solidFill>
              <a:srgbClr val="315D43"/>
            </a:solidFill>
            <a:prstDash val="solid"/>
          </a:ln>
        </p:spPr>
        <p:txBody>
          <a:bodyPr/>
          <a:lstStyle/>
          <a:p>
            <a:endParaRPr lang="en-AU"/>
          </a:p>
        </p:txBody>
      </p:sp>
      <p:sp>
        <p:nvSpPr>
          <p:cNvPr id="7" name="Rectangle 6">
            <a:extLst>
              <a:ext uri="{FF2B5EF4-FFF2-40B4-BE49-F238E27FC236}">
                <a16:creationId xmlns:a16="http://schemas.microsoft.com/office/drawing/2014/main" id="{63646D0B-8F91-4EDC-8ED2-EDD406CEB395}"/>
              </a:ext>
            </a:extLst>
          </p:cNvPr>
          <p:cNvSpPr>
            <a:spLocks noGrp="1"/>
          </p:cNvSpPr>
          <p:nvPr/>
        </p:nvSpPr>
        <p:spPr>
          <a:xfrm>
            <a:off x="10001250" y="0"/>
            <a:ext cx="9525" cy="6858000"/>
          </a:xfrm>
          <a:prstGeom prst="rect">
            <a:avLst/>
          </a:prstGeom>
          <a:solidFill>
            <a:srgbClr val="315D43"/>
          </a:solidFill>
          <a:ln w="0">
            <a:solidFill>
              <a:srgbClr val="315D43"/>
            </a:solidFill>
            <a:prstDash val="solid"/>
          </a:ln>
        </p:spPr>
        <p:txBody>
          <a:bodyPr/>
          <a:lstStyle/>
          <a:p>
            <a:endParaRPr lang="en-AU"/>
          </a:p>
        </p:txBody>
      </p:sp>
      <p:sp>
        <p:nvSpPr>
          <p:cNvPr id="8" name="Rectangle 7">
            <a:extLst>
              <a:ext uri="{FF2B5EF4-FFF2-40B4-BE49-F238E27FC236}">
                <a16:creationId xmlns:a16="http://schemas.microsoft.com/office/drawing/2014/main" id="{EB492798-0475-4F31-8A44-8FF4FCD4A152}"/>
              </a:ext>
            </a:extLst>
          </p:cNvPr>
          <p:cNvSpPr>
            <a:spLocks noGrp="1"/>
          </p:cNvSpPr>
          <p:nvPr/>
        </p:nvSpPr>
        <p:spPr>
          <a:xfrm>
            <a:off x="10306050" y="0"/>
            <a:ext cx="9525" cy="6858000"/>
          </a:xfrm>
          <a:prstGeom prst="rect">
            <a:avLst/>
          </a:prstGeom>
          <a:solidFill>
            <a:srgbClr val="B8A56F"/>
          </a:solidFill>
          <a:ln w="0">
            <a:solidFill>
              <a:srgbClr val="B8A56F"/>
            </a:solidFill>
            <a:prstDash val="solid"/>
          </a:ln>
        </p:spPr>
        <p:txBody>
          <a:bodyPr/>
          <a:lstStyle/>
          <a:p>
            <a:endParaRPr lang="en-AU"/>
          </a:p>
        </p:txBody>
      </p:sp>
      <p:sp>
        <p:nvSpPr>
          <p:cNvPr id="9" name="Rectangle 8">
            <a:extLst>
              <a:ext uri="{FF2B5EF4-FFF2-40B4-BE49-F238E27FC236}">
                <a16:creationId xmlns:a16="http://schemas.microsoft.com/office/drawing/2014/main" id="{9AE06FC7-E4FA-4692-88A0-35CA3E13148D}"/>
              </a:ext>
            </a:extLst>
          </p:cNvPr>
          <p:cNvSpPr>
            <a:spLocks noGrp="1"/>
          </p:cNvSpPr>
          <p:nvPr/>
        </p:nvSpPr>
        <p:spPr>
          <a:xfrm>
            <a:off x="10610850" y="0"/>
            <a:ext cx="9525" cy="6858000"/>
          </a:xfrm>
          <a:prstGeom prst="rect">
            <a:avLst/>
          </a:prstGeom>
          <a:solidFill>
            <a:srgbClr val="315D43"/>
          </a:solidFill>
          <a:ln w="0">
            <a:solidFill>
              <a:srgbClr val="315D43"/>
            </a:solidFill>
            <a:prstDash val="solid"/>
          </a:ln>
        </p:spPr>
        <p:txBody>
          <a:bodyPr/>
          <a:lstStyle/>
          <a:p>
            <a:endParaRPr lang="en-AU"/>
          </a:p>
        </p:txBody>
      </p:sp>
      <p:sp>
        <p:nvSpPr>
          <p:cNvPr id="10" name="Rectangle 9">
            <a:extLst>
              <a:ext uri="{FF2B5EF4-FFF2-40B4-BE49-F238E27FC236}">
                <a16:creationId xmlns:a16="http://schemas.microsoft.com/office/drawing/2014/main" id="{B884649C-1663-4769-917D-CEC81290A2AE}"/>
              </a:ext>
            </a:extLst>
          </p:cNvPr>
          <p:cNvSpPr>
            <a:spLocks noGrp="1"/>
          </p:cNvSpPr>
          <p:nvPr/>
        </p:nvSpPr>
        <p:spPr>
          <a:xfrm>
            <a:off x="10915650" y="0"/>
            <a:ext cx="9525" cy="6858000"/>
          </a:xfrm>
          <a:prstGeom prst="rect">
            <a:avLst/>
          </a:prstGeom>
          <a:solidFill>
            <a:srgbClr val="315D43"/>
          </a:solidFill>
          <a:ln w="0">
            <a:solidFill>
              <a:srgbClr val="315D43"/>
            </a:solidFill>
            <a:prstDash val="solid"/>
          </a:ln>
        </p:spPr>
        <p:txBody>
          <a:bodyPr/>
          <a:lstStyle/>
          <a:p>
            <a:endParaRPr lang="en-AU"/>
          </a:p>
        </p:txBody>
      </p:sp>
      <p:sp>
        <p:nvSpPr>
          <p:cNvPr id="11" name="Rectangle 10">
            <a:extLst>
              <a:ext uri="{FF2B5EF4-FFF2-40B4-BE49-F238E27FC236}">
                <a16:creationId xmlns:a16="http://schemas.microsoft.com/office/drawing/2014/main" id="{F2052B1C-7959-42B4-B456-1495ACFBB1AA}"/>
              </a:ext>
            </a:extLst>
          </p:cNvPr>
          <p:cNvSpPr>
            <a:spLocks noGrp="1"/>
          </p:cNvSpPr>
          <p:nvPr/>
        </p:nvSpPr>
        <p:spPr>
          <a:xfrm>
            <a:off x="11220450" y="0"/>
            <a:ext cx="9525" cy="6858000"/>
          </a:xfrm>
          <a:prstGeom prst="rect">
            <a:avLst/>
          </a:prstGeom>
          <a:solidFill>
            <a:srgbClr val="B8A56F"/>
          </a:solidFill>
          <a:ln w="0">
            <a:solidFill>
              <a:srgbClr val="B8A56F"/>
            </a:solidFill>
            <a:prstDash val="solid"/>
          </a:ln>
        </p:spPr>
        <p:txBody>
          <a:bodyPr/>
          <a:lstStyle/>
          <a:p>
            <a:endParaRPr lang="en-AU"/>
          </a:p>
        </p:txBody>
      </p:sp>
      <p:sp>
        <p:nvSpPr>
          <p:cNvPr id="12" name="Rectangle 11">
            <a:extLst>
              <a:ext uri="{FF2B5EF4-FFF2-40B4-BE49-F238E27FC236}">
                <a16:creationId xmlns:a16="http://schemas.microsoft.com/office/drawing/2014/main" id="{B1096C1F-E578-4A6A-AF79-9E0491E47AB1}"/>
              </a:ext>
            </a:extLst>
          </p:cNvPr>
          <p:cNvSpPr>
            <a:spLocks noGrp="1"/>
          </p:cNvSpPr>
          <p:nvPr/>
        </p:nvSpPr>
        <p:spPr>
          <a:xfrm>
            <a:off x="11525250" y="0"/>
            <a:ext cx="9525" cy="6858000"/>
          </a:xfrm>
          <a:prstGeom prst="rect">
            <a:avLst/>
          </a:prstGeom>
          <a:solidFill>
            <a:srgbClr val="315D43"/>
          </a:solidFill>
          <a:ln w="0">
            <a:solidFill>
              <a:srgbClr val="315D43"/>
            </a:solidFill>
            <a:prstDash val="solid"/>
          </a:ln>
        </p:spPr>
        <p:txBody>
          <a:bodyPr/>
          <a:lstStyle/>
          <a:p>
            <a:endParaRPr lang="en-AU"/>
          </a:p>
        </p:txBody>
      </p:sp>
      <p:sp>
        <p:nvSpPr>
          <p:cNvPr id="13" name="Rectangle 12">
            <a:extLst>
              <a:ext uri="{FF2B5EF4-FFF2-40B4-BE49-F238E27FC236}">
                <a16:creationId xmlns:a16="http://schemas.microsoft.com/office/drawing/2014/main" id="{71FFB139-1C75-46A4-93F7-8C33CBAFC5FE}"/>
              </a:ext>
            </a:extLst>
          </p:cNvPr>
          <p:cNvSpPr>
            <a:spLocks noGrp="1"/>
          </p:cNvSpPr>
          <p:nvPr/>
        </p:nvSpPr>
        <p:spPr>
          <a:xfrm>
            <a:off x="11830050" y="0"/>
            <a:ext cx="9525" cy="6858000"/>
          </a:xfrm>
          <a:prstGeom prst="rect">
            <a:avLst/>
          </a:prstGeom>
          <a:solidFill>
            <a:srgbClr val="315D43"/>
          </a:solidFill>
          <a:ln w="0">
            <a:solidFill>
              <a:srgbClr val="315D43"/>
            </a:solidFill>
            <a:prstDash val="solid"/>
          </a:ln>
        </p:spPr>
        <p:txBody>
          <a:bodyPr/>
          <a:lstStyle/>
          <a:p>
            <a:endParaRPr lang="en-AU"/>
          </a:p>
        </p:txBody>
      </p:sp>
      <p:sp>
        <p:nvSpPr>
          <p:cNvPr id="14" name="Rectangle 13">
            <a:extLst>
              <a:ext uri="{FF2B5EF4-FFF2-40B4-BE49-F238E27FC236}">
                <a16:creationId xmlns:a16="http://schemas.microsoft.com/office/drawing/2014/main" id="{0E6E528C-4E45-4ABE-AB1D-3707FB90C8D3}"/>
              </a:ext>
            </a:extLst>
          </p:cNvPr>
          <p:cNvSpPr>
            <a:spLocks noGrp="1"/>
          </p:cNvSpPr>
          <p:nvPr/>
        </p:nvSpPr>
        <p:spPr>
          <a:xfrm>
            <a:off x="685800" y="1200150"/>
            <a:ext cx="7810500" cy="1619250"/>
          </a:xfrm>
          <a:prstGeom prst="rect">
            <a:avLst/>
          </a:prstGeom>
          <a:noFill/>
          <a:ln w="0">
            <a:noFill/>
            <a:prstDash val="solid"/>
          </a:ln>
        </p:spPr>
        <p:txBody>
          <a:bodyPr anchor="ctr"/>
          <a:lstStyle/>
          <a:p>
            <a:pPr algn="l">
              <a:defRPr sz="4350" b="1">
                <a:solidFill>
                  <a:srgbClr val="E9DFC6"/>
                </a:solidFill>
                <a:latin typeface="Georgia"/>
                <a:ea typeface="Georgia"/>
                <a:cs typeface="Georgia"/>
              </a:defRPr>
            </a:pPr>
            <a:r>
              <a:rPr sz="4350" b="1">
                <a:solidFill>
                  <a:srgbClr val="E9DFC6"/>
                </a:solidFill>
                <a:latin typeface="Georgia"/>
                <a:ea typeface="Georgia"/>
                <a:cs typeface="Georgia"/>
              </a:rPr>
              <a:t>EXPERIMENTAL</a:t>
            </a:r>
          </a:p>
          <a:p>
            <a:pPr algn="l">
              <a:defRPr sz="4350" b="1">
                <a:solidFill>
                  <a:srgbClr val="E9DFC6"/>
                </a:solidFill>
                <a:latin typeface="Georgia"/>
                <a:ea typeface="Georgia"/>
                <a:cs typeface="Georgia"/>
              </a:defRPr>
            </a:pPr>
            <a:r>
              <a:rPr sz="4350" b="1">
                <a:solidFill>
                  <a:srgbClr val="E9DFC6"/>
                </a:solidFill>
                <a:latin typeface="Georgia"/>
                <a:ea typeface="Georgia"/>
                <a:cs typeface="Georgia"/>
              </a:rPr>
              <a:t>MILITARY UNIT</a:t>
            </a:r>
          </a:p>
        </p:txBody>
      </p:sp>
      <p:sp>
        <p:nvSpPr>
          <p:cNvPr id="15" name="Rectangle 14">
            <a:extLst>
              <a:ext uri="{FF2B5EF4-FFF2-40B4-BE49-F238E27FC236}">
                <a16:creationId xmlns:a16="http://schemas.microsoft.com/office/drawing/2014/main" id="{18E179B7-C15C-4967-81A4-51767A753C86}"/>
              </a:ext>
            </a:extLst>
          </p:cNvPr>
          <p:cNvSpPr>
            <a:spLocks noGrp="1"/>
          </p:cNvSpPr>
          <p:nvPr/>
        </p:nvSpPr>
        <p:spPr>
          <a:xfrm>
            <a:off x="723900" y="3095625"/>
            <a:ext cx="1352550" cy="57150"/>
          </a:xfrm>
          <a:prstGeom prst="rect">
            <a:avLst/>
          </a:prstGeom>
          <a:solidFill>
            <a:srgbClr val="B65C3A"/>
          </a:solidFill>
          <a:ln w="0">
            <a:solidFill>
              <a:srgbClr val="B65C3A"/>
            </a:solidFill>
            <a:prstDash val="solid"/>
          </a:ln>
        </p:spPr>
        <p:txBody>
          <a:bodyPr/>
          <a:lstStyle/>
          <a:p>
            <a:endParaRPr lang="en-AU"/>
          </a:p>
        </p:txBody>
      </p:sp>
      <p:sp>
        <p:nvSpPr>
          <p:cNvPr id="16" name="Rectangle 15">
            <a:extLst>
              <a:ext uri="{FF2B5EF4-FFF2-40B4-BE49-F238E27FC236}">
                <a16:creationId xmlns:a16="http://schemas.microsoft.com/office/drawing/2014/main" id="{28DC9036-8724-4240-9568-D9AB9CD90649}"/>
              </a:ext>
            </a:extLst>
          </p:cNvPr>
          <p:cNvSpPr>
            <a:spLocks noGrp="1"/>
          </p:cNvSpPr>
          <p:nvPr/>
        </p:nvSpPr>
        <p:spPr>
          <a:xfrm>
            <a:off x="723900" y="3333750"/>
            <a:ext cx="7239000" cy="495300"/>
          </a:xfrm>
          <a:prstGeom prst="rect">
            <a:avLst/>
          </a:prstGeom>
          <a:noFill/>
          <a:ln w="0">
            <a:noFill/>
            <a:prstDash val="solid"/>
          </a:ln>
        </p:spPr>
        <p:txBody>
          <a:bodyPr anchor="ctr"/>
          <a:lstStyle/>
          <a:p>
            <a:pPr algn="l">
              <a:defRPr sz="1800" b="0">
                <a:solidFill>
                  <a:srgbClr val="F6F0E1"/>
                </a:solidFill>
                <a:latin typeface="Aptos"/>
                <a:ea typeface="Aptos"/>
                <a:cs typeface="Aptos"/>
              </a:defRPr>
            </a:pPr>
            <a:r>
              <a:rPr sz="1800" b="0">
                <a:solidFill>
                  <a:srgbClr val="F6F0E1"/>
                </a:solidFill>
                <a:latin typeface="Aptos"/>
                <a:ea typeface="Aptos"/>
                <a:cs typeface="Aptos"/>
              </a:rPr>
              <a:t>The unit that should not have worked — but did</a:t>
            </a:r>
          </a:p>
        </p:txBody>
      </p:sp>
      <p:sp>
        <p:nvSpPr>
          <p:cNvPr id="17" name="Rectangle 16">
            <a:extLst>
              <a:ext uri="{FF2B5EF4-FFF2-40B4-BE49-F238E27FC236}">
                <a16:creationId xmlns:a16="http://schemas.microsoft.com/office/drawing/2014/main" id="{BC196FB2-AE2B-4167-8CDA-DB937CD879B2}"/>
              </a:ext>
            </a:extLst>
          </p:cNvPr>
          <p:cNvSpPr>
            <a:spLocks noGrp="1"/>
          </p:cNvSpPr>
          <p:nvPr/>
        </p:nvSpPr>
        <p:spPr>
          <a:xfrm>
            <a:off x="723900" y="4114800"/>
            <a:ext cx="7048500" cy="304800"/>
          </a:xfrm>
          <a:prstGeom prst="rect">
            <a:avLst/>
          </a:prstGeom>
          <a:noFill/>
          <a:ln w="0">
            <a:noFill/>
            <a:prstDash val="solid"/>
          </a:ln>
        </p:spPr>
        <p:txBody>
          <a:bodyPr anchor="ctr"/>
          <a:lstStyle/>
          <a:p>
            <a:pPr algn="l">
              <a:defRPr sz="1050" b="1">
                <a:solidFill>
                  <a:srgbClr val="B8A56F"/>
                </a:solidFill>
                <a:latin typeface="Aptos"/>
                <a:ea typeface="Aptos"/>
                <a:cs typeface="Aptos"/>
              </a:defRPr>
            </a:pPr>
            <a:r>
              <a:rPr sz="1050" b="1">
                <a:solidFill>
                  <a:srgbClr val="B8A56F"/>
                </a:solidFill>
                <a:latin typeface="Aptos"/>
                <a:ea typeface="Aptos"/>
                <a:cs typeface="Aptos"/>
              </a:rPr>
              <a:t>ROYAL AUSTRALIAN NAVY  ×  UNITED STATES ARMY</a:t>
            </a:r>
          </a:p>
        </p:txBody>
      </p:sp>
      <p:sp>
        <p:nvSpPr>
          <p:cNvPr id="18" name="Rectangle 17">
            <a:extLst>
              <a:ext uri="{FF2B5EF4-FFF2-40B4-BE49-F238E27FC236}">
                <a16:creationId xmlns:a16="http://schemas.microsoft.com/office/drawing/2014/main" id="{89EB04D1-F314-4C83-A235-70EEC289C6DA}"/>
              </a:ext>
            </a:extLst>
          </p:cNvPr>
          <p:cNvSpPr>
            <a:spLocks noGrp="1"/>
          </p:cNvSpPr>
          <p:nvPr/>
        </p:nvSpPr>
        <p:spPr>
          <a:xfrm>
            <a:off x="723900" y="4495800"/>
            <a:ext cx="5715000" cy="304800"/>
          </a:xfrm>
          <a:prstGeom prst="rect">
            <a:avLst/>
          </a:prstGeom>
          <a:noFill/>
          <a:ln w="0">
            <a:noFill/>
            <a:prstDash val="solid"/>
          </a:ln>
        </p:spPr>
        <p:txBody>
          <a:bodyPr anchor="ctr"/>
          <a:lstStyle/>
          <a:p>
            <a:pPr algn="l">
              <a:defRPr sz="1050" b="1">
                <a:solidFill>
                  <a:srgbClr val="8FA68F"/>
                </a:solidFill>
                <a:latin typeface="Aptos"/>
                <a:ea typeface="Aptos"/>
                <a:cs typeface="Aptos"/>
              </a:defRPr>
            </a:pPr>
            <a:r>
              <a:rPr sz="1050" b="1">
                <a:solidFill>
                  <a:srgbClr val="8FA68F"/>
                </a:solidFill>
                <a:latin typeface="Aptos"/>
                <a:ea typeface="Aptos"/>
                <a:cs typeface="Aptos"/>
              </a:rPr>
              <a:t>SOUTH VIETNAM  /  1967–1971</a:t>
            </a:r>
          </a:p>
        </p:txBody>
      </p:sp>
      <p:sp>
        <p:nvSpPr>
          <p:cNvPr id="19" name="Rectangle 18">
            <a:extLst>
              <a:ext uri="{FF2B5EF4-FFF2-40B4-BE49-F238E27FC236}">
                <a16:creationId xmlns:a16="http://schemas.microsoft.com/office/drawing/2014/main" id="{15C69D0C-D545-4C61-966C-D652B7664A92}"/>
              </a:ext>
            </a:extLst>
          </p:cNvPr>
          <p:cNvSpPr>
            <a:spLocks noGrp="1"/>
          </p:cNvSpPr>
          <p:nvPr/>
        </p:nvSpPr>
        <p:spPr>
          <a:xfrm>
            <a:off x="8699552" y="4692015"/>
            <a:ext cx="2758865" cy="952500"/>
          </a:xfrm>
          <a:prstGeom prst="rect">
            <a:avLst/>
          </a:prstGeom>
          <a:noFill/>
          <a:ln w="0">
            <a:noFill/>
            <a:prstDash val="solid"/>
          </a:ln>
        </p:spPr>
        <p:txBody>
          <a:bodyPr anchor="ctr"/>
          <a:lstStyle/>
          <a:p>
            <a:pPr algn="ctr">
              <a:defRPr sz="6150" b="1">
                <a:solidFill>
                  <a:srgbClr val="B8A56F"/>
                </a:solidFill>
                <a:latin typeface="Aptos Display"/>
                <a:ea typeface="Aptos Display"/>
                <a:cs typeface="Aptos Display"/>
              </a:defRPr>
            </a:pPr>
            <a:r>
              <a:rPr sz="6150" b="1" dirty="0">
                <a:solidFill>
                  <a:srgbClr val="B8A56F"/>
                </a:solidFill>
                <a:latin typeface="Aptos Display"/>
                <a:ea typeface="Aptos Display"/>
                <a:cs typeface="Aptos Display"/>
              </a:rPr>
              <a:t>EMU</a:t>
            </a:r>
          </a:p>
        </p:txBody>
      </p:sp>
      <p:sp>
        <p:nvSpPr>
          <p:cNvPr id="20" name="Rectangle 19">
            <a:extLst>
              <a:ext uri="{FF2B5EF4-FFF2-40B4-BE49-F238E27FC236}">
                <a16:creationId xmlns:a16="http://schemas.microsoft.com/office/drawing/2014/main" id="{0B31FFE6-D2C5-4B3A-A01E-D36FFE641D25}"/>
              </a:ext>
            </a:extLst>
          </p:cNvPr>
          <p:cNvSpPr>
            <a:spLocks noGrp="1"/>
          </p:cNvSpPr>
          <p:nvPr/>
        </p:nvSpPr>
        <p:spPr>
          <a:xfrm>
            <a:off x="8397822" y="5579745"/>
            <a:ext cx="3362325" cy="247650"/>
          </a:xfrm>
          <a:prstGeom prst="rect">
            <a:avLst/>
          </a:prstGeom>
          <a:noFill/>
          <a:ln w="0">
            <a:noFill/>
            <a:prstDash val="solid"/>
          </a:ln>
        </p:spPr>
        <p:txBody>
          <a:bodyPr anchor="ctr"/>
          <a:lstStyle/>
          <a:p>
            <a:pPr algn="ctr">
              <a:defRPr sz="975" b="0">
                <a:solidFill>
                  <a:srgbClr val="8FA68F"/>
                </a:solidFill>
                <a:latin typeface="Aptos"/>
                <a:ea typeface="Aptos"/>
                <a:cs typeface="Aptos"/>
              </a:defRPr>
            </a:pPr>
            <a:r>
              <a:rPr sz="975" b="0" dirty="0">
                <a:solidFill>
                  <a:srgbClr val="8FA68F"/>
                </a:solidFill>
                <a:latin typeface="Aptos"/>
                <a:ea typeface="Aptos"/>
                <a:cs typeface="Aptos"/>
              </a:rPr>
              <a:t>135th Assault Helicopter Company</a:t>
            </a:r>
          </a:p>
        </p:txBody>
      </p:sp>
      <p:sp>
        <p:nvSpPr>
          <p:cNvPr id="21" name="Rectangle 20">
            <a:extLst>
              <a:ext uri="{FF2B5EF4-FFF2-40B4-BE49-F238E27FC236}">
                <a16:creationId xmlns:a16="http://schemas.microsoft.com/office/drawing/2014/main" id="{6B5C644E-5979-4603-AE0D-4CD34384D91D}"/>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8FA68F"/>
                </a:solidFill>
                <a:latin typeface="Aptos"/>
                <a:ea typeface="Aptos"/>
                <a:cs typeface="Aptos"/>
              </a:defRPr>
            </a:pPr>
            <a:r>
              <a:rPr sz="638" b="0">
                <a:solidFill>
                  <a:srgbClr val="8FA68F"/>
                </a:solidFill>
                <a:latin typeface="Aptos"/>
                <a:ea typeface="Aptos"/>
                <a:cs typeface="Aptos"/>
              </a:rPr>
              <a:t>Sources: Royal Australian Navy; Australian War Memorial; Huey Vets / 135th AHC</a:t>
            </a:r>
          </a:p>
        </p:txBody>
      </p:sp>
      <p:pic>
        <p:nvPicPr>
          <p:cNvPr id="24" name="Picture 23">
            <a:extLst>
              <a:ext uri="{FF2B5EF4-FFF2-40B4-BE49-F238E27FC236}">
                <a16:creationId xmlns:a16="http://schemas.microsoft.com/office/drawing/2014/main" id="{93763998-9647-4859-E6C1-73552E67A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5089" y="1305849"/>
            <a:ext cx="2667789" cy="2395566"/>
          </a:xfrm>
          <a:prstGeom prst="rect">
            <a:avLst/>
          </a:prstGeom>
        </p:spPr>
      </p:pic>
    </p:spTree>
    <p:extLst>
      <p:ext uri="{BB962C8B-B14F-4D97-AF65-F5344CB8AC3E}">
        <p14:creationId xmlns:p14="http://schemas.microsoft.com/office/powerpoint/2010/main" val="1356126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7392D"/>
        </a:solidFill>
        <a:effectLst/>
      </p:bgPr>
    </p:bg>
    <p:spTree>
      <p:nvGrpSpPr>
        <p:cNvPr id="1" name="">
          <a:extLst>
            <a:ext uri="{FF2B5EF4-FFF2-40B4-BE49-F238E27FC236}">
              <a16:creationId xmlns:a16="http://schemas.microsoft.com/office/drawing/2014/main" id="{3AB26643-E085-CF5D-F19B-0404A507836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CE023AB4-706D-523E-BDE9-D73F08197E09}"/>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60236A11-D056-24BB-9922-603887E42423}"/>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B8A56F"/>
                </a:solidFill>
                <a:latin typeface="Aptos"/>
                <a:ea typeface="Aptos"/>
                <a:cs typeface="Aptos"/>
              </a:defRPr>
            </a:pPr>
            <a:r>
              <a:rPr lang="en-GB" sz="975" b="1" dirty="0">
                <a:solidFill>
                  <a:srgbClr val="B8A56F"/>
                </a:solidFill>
                <a:latin typeface="Aptos"/>
                <a:ea typeface="Aptos"/>
                <a:cs typeface="Aptos"/>
              </a:rPr>
              <a:t>References</a:t>
            </a:r>
            <a:endParaRPr sz="975" b="1" dirty="0">
              <a:solidFill>
                <a:srgbClr val="B8A56F"/>
              </a:solidFill>
              <a:latin typeface="Aptos"/>
              <a:ea typeface="Aptos"/>
              <a:cs typeface="Aptos"/>
            </a:endParaRPr>
          </a:p>
        </p:txBody>
      </p:sp>
      <p:sp>
        <p:nvSpPr>
          <p:cNvPr id="3" name="Rectangle 2">
            <a:extLst>
              <a:ext uri="{FF2B5EF4-FFF2-40B4-BE49-F238E27FC236}">
                <a16:creationId xmlns:a16="http://schemas.microsoft.com/office/drawing/2014/main" id="{4962FBAA-D5E0-6375-0E23-2F0B413C459B}"/>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B8A56F"/>
                </a:solidFill>
                <a:latin typeface="Aptos Display"/>
                <a:ea typeface="Aptos Display"/>
                <a:cs typeface="Aptos Display"/>
              </a:defRPr>
            </a:pPr>
            <a:r>
              <a:rPr sz="975" b="1">
                <a:solidFill>
                  <a:srgbClr val="B8A56F"/>
                </a:solidFill>
                <a:latin typeface="Aptos Display"/>
                <a:ea typeface="Aptos Display"/>
                <a:cs typeface="Aptos Display"/>
              </a:rPr>
              <a:t>08</a:t>
            </a:r>
          </a:p>
        </p:txBody>
      </p:sp>
      <p:sp>
        <p:nvSpPr>
          <p:cNvPr id="5" name="Rectangle 4">
            <a:extLst>
              <a:ext uri="{FF2B5EF4-FFF2-40B4-BE49-F238E27FC236}">
                <a16:creationId xmlns:a16="http://schemas.microsoft.com/office/drawing/2014/main" id="{EA765B8B-96AC-B793-BBA0-E4D97CB7C929}"/>
              </a:ext>
            </a:extLst>
          </p:cNvPr>
          <p:cNvSpPr>
            <a:spLocks noGrp="1"/>
          </p:cNvSpPr>
          <p:nvPr/>
        </p:nvSpPr>
        <p:spPr>
          <a:xfrm>
            <a:off x="552450" y="552450"/>
            <a:ext cx="11125200" cy="762000"/>
          </a:xfrm>
          <a:prstGeom prst="rect">
            <a:avLst/>
          </a:prstGeom>
          <a:noFill/>
          <a:ln w="0">
            <a:noFill/>
            <a:prstDash val="solid"/>
          </a:ln>
        </p:spPr>
        <p:txBody>
          <a:bodyPr anchor="ctr"/>
          <a:lstStyle/>
          <a:p>
            <a:pPr algn="l">
              <a:defRPr sz="2850" b="1">
                <a:solidFill>
                  <a:srgbClr val="E9DFC6"/>
                </a:solidFill>
                <a:latin typeface="Georgia"/>
                <a:ea typeface="Georgia"/>
                <a:cs typeface="Georgia"/>
              </a:defRPr>
            </a:pPr>
            <a:r>
              <a:rPr lang="en-GB" sz="2850" b="1" dirty="0">
                <a:solidFill>
                  <a:srgbClr val="E9DFC6"/>
                </a:solidFill>
                <a:latin typeface="Georgia"/>
                <a:ea typeface="Georgia"/>
                <a:cs typeface="Georgia"/>
              </a:rPr>
              <a:t>Bibliography</a:t>
            </a:r>
            <a:endParaRPr sz="2850" b="1" dirty="0">
              <a:solidFill>
                <a:srgbClr val="E9DFC6"/>
              </a:solidFill>
              <a:latin typeface="Georgia"/>
              <a:ea typeface="Georgia"/>
              <a:cs typeface="Georgia"/>
            </a:endParaRPr>
          </a:p>
        </p:txBody>
      </p:sp>
      <p:sp>
        <p:nvSpPr>
          <p:cNvPr id="6" name="Rectangle 5">
            <a:extLst>
              <a:ext uri="{FF2B5EF4-FFF2-40B4-BE49-F238E27FC236}">
                <a16:creationId xmlns:a16="http://schemas.microsoft.com/office/drawing/2014/main" id="{98EA82D2-174D-6CBB-12A9-C9EDA0CFC414}"/>
              </a:ext>
            </a:extLst>
          </p:cNvPr>
          <p:cNvSpPr>
            <a:spLocks noGrp="1"/>
          </p:cNvSpPr>
          <p:nvPr/>
        </p:nvSpPr>
        <p:spPr>
          <a:xfrm>
            <a:off x="4543425" y="5558914"/>
            <a:ext cx="5905500" cy="755651"/>
          </a:xfrm>
          <a:prstGeom prst="rect">
            <a:avLst/>
          </a:prstGeom>
          <a:noFill/>
          <a:ln w="0">
            <a:noFill/>
            <a:prstDash val="solid"/>
          </a:ln>
        </p:spPr>
        <p:txBody>
          <a:bodyPr anchor="ctr"/>
          <a:lstStyle/>
          <a:p>
            <a:pPr algn="l">
              <a:defRPr sz="975" b="1">
                <a:solidFill>
                  <a:srgbClr val="B65C3A"/>
                </a:solidFill>
                <a:latin typeface="Aptos"/>
                <a:ea typeface="Aptos"/>
                <a:cs typeface="Aptos"/>
              </a:defRPr>
            </a:pPr>
            <a:endParaRPr lang="en-GB" sz="1430" dirty="0">
              <a:solidFill>
                <a:schemeClr val="bg1">
                  <a:lumMod val="95000"/>
                </a:schemeClr>
              </a:solidFill>
              <a:latin typeface="Aptos" panose="020B0004020202020204" pitchFamily="34" charset="0"/>
              <a:ea typeface="Aptos"/>
              <a:cs typeface="Aptos"/>
            </a:endParaRPr>
          </a:p>
        </p:txBody>
      </p:sp>
      <p:sp>
        <p:nvSpPr>
          <p:cNvPr id="8" name="Rectangle 7">
            <a:extLst>
              <a:ext uri="{FF2B5EF4-FFF2-40B4-BE49-F238E27FC236}">
                <a16:creationId xmlns:a16="http://schemas.microsoft.com/office/drawing/2014/main" id="{B1872D35-311F-F156-5CA1-EF58DCF72802}"/>
              </a:ext>
            </a:extLst>
          </p:cNvPr>
          <p:cNvSpPr>
            <a:spLocks noGrp="1"/>
          </p:cNvSpPr>
          <p:nvPr/>
        </p:nvSpPr>
        <p:spPr>
          <a:xfrm>
            <a:off x="600075" y="1121964"/>
            <a:ext cx="9172574" cy="3779046"/>
          </a:xfrm>
          <a:prstGeom prst="rect">
            <a:avLst/>
          </a:prstGeom>
          <a:noFill/>
          <a:ln w="0">
            <a:noFill/>
            <a:prstDash val="solid"/>
          </a:ln>
        </p:spPr>
        <p:txBody>
          <a:bodyPr anchor="t"/>
          <a:lstStyle/>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GB" sz="1425" b="0" dirty="0" err="1">
                <a:solidFill>
                  <a:srgbClr val="F6F0E1"/>
                </a:solidFill>
                <a:latin typeface="Aptos"/>
                <a:ea typeface="Aptos"/>
                <a:cs typeface="Aptos"/>
              </a:rPr>
              <a:t>Hueyvets</a:t>
            </a:r>
            <a:r>
              <a:rPr lang="en-GB" sz="1425" b="0" dirty="0">
                <a:solidFill>
                  <a:srgbClr val="F6F0E1"/>
                </a:solidFill>
                <a:latin typeface="Aptos"/>
                <a:ea typeface="Aptos"/>
                <a:cs typeface="Aptos"/>
              </a:rPr>
              <a:t> official website of EMU </a:t>
            </a:r>
            <a:r>
              <a:rPr lang="en-GB" sz="1425" b="0" dirty="0" err="1">
                <a:solidFill>
                  <a:srgbClr val="F6F0E1"/>
                </a:solidFill>
                <a:latin typeface="Aptos"/>
                <a:ea typeface="Aptos"/>
                <a:cs typeface="Aptos"/>
              </a:rPr>
              <a:t>inc</a:t>
            </a:r>
            <a:r>
              <a:rPr lang="en-GB" sz="1425" b="0" dirty="0">
                <a:solidFill>
                  <a:srgbClr val="F6F0E1"/>
                </a:solidFill>
                <a:latin typeface="Aptos"/>
                <a:ea typeface="Aptos"/>
                <a:cs typeface="Aptos"/>
              </a:rPr>
              <a:t> </a:t>
            </a:r>
            <a:r>
              <a:rPr sz="1425" b="0" dirty="0">
                <a:solidFill>
                  <a:srgbClr val="B76241"/>
                </a:solidFill>
                <a:latin typeface="Aptos"/>
                <a:ea typeface="Aptos"/>
                <a:cs typeface="Aptos"/>
              </a:rPr>
              <a:t>.</a:t>
            </a:r>
            <a:r>
              <a:rPr lang="en-GB" sz="1425" dirty="0">
                <a:solidFill>
                  <a:srgbClr val="B76241"/>
                </a:solidFill>
                <a:latin typeface="Aptos"/>
                <a:ea typeface="Aptos"/>
                <a:cs typeface="Aptos"/>
              </a:rPr>
              <a:t> </a:t>
            </a:r>
            <a:r>
              <a:rPr lang="en-GB" sz="1425" dirty="0">
                <a:solidFill>
                  <a:srgbClr val="B76241"/>
                </a:solidFill>
                <a:latin typeface="Aptos"/>
                <a:ea typeface="Aptos"/>
                <a:cs typeface="Aptos"/>
                <a:hlinkClick r:id="rId3">
                  <a:extLst>
                    <a:ext uri="{A12FA001-AC4F-418D-AE19-62706E023703}">
                      <ahyp:hlinkClr xmlns:ahyp="http://schemas.microsoft.com/office/drawing/2018/hyperlinkcolor" val="tx"/>
                    </a:ext>
                  </a:extLst>
                </a:hlinkClick>
              </a:rPr>
              <a:t>https://www.hueyvets.com/</a:t>
            </a:r>
            <a:endParaRPr lang="en-GB" sz="1425" dirty="0">
              <a:solidFill>
                <a:srgbClr val="B76241"/>
              </a:solidFill>
              <a:latin typeface="Aptos"/>
              <a:ea typeface="Aptos"/>
              <a:cs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AU" sz="1425" dirty="0">
                <a:solidFill>
                  <a:srgbClr val="F6F0E1"/>
                </a:solidFill>
                <a:latin typeface="Aptos"/>
              </a:rPr>
              <a:t>RAN Helicopter Flight Vietnam </a:t>
            </a:r>
            <a:r>
              <a:rPr lang="en-AU" sz="1425" dirty="0">
                <a:solidFill>
                  <a:srgbClr val="B76241"/>
                </a:solidFill>
                <a:latin typeface="Aptos"/>
                <a:hlinkClick r:id="rId4">
                  <a:extLst>
                    <a:ext uri="{A12FA001-AC4F-418D-AE19-62706E023703}">
                      <ahyp:hlinkClr xmlns:ahyp="http://schemas.microsoft.com/office/drawing/2018/hyperlinkcolor" val="tx"/>
                    </a:ext>
                  </a:extLst>
                </a:hlinkClick>
              </a:rPr>
              <a:t>https://www.nepeannavalmuseum.org/post/ran-helicopter-flight-vietnam</a:t>
            </a:r>
            <a:endParaRPr lang="en-AU" sz="1425" dirty="0">
              <a:solidFill>
                <a:srgbClr val="B7624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AU" sz="1425" dirty="0">
                <a:solidFill>
                  <a:srgbClr val="F6F0E1"/>
                </a:solidFill>
                <a:latin typeface="Aptos"/>
              </a:rPr>
              <a:t>The Machine Gunners of Company RAR and the 135</a:t>
            </a:r>
            <a:r>
              <a:rPr lang="en-AU" sz="1425" baseline="30000" dirty="0">
                <a:solidFill>
                  <a:srgbClr val="F6F0E1"/>
                </a:solidFill>
                <a:latin typeface="Aptos"/>
              </a:rPr>
              <a:t>th </a:t>
            </a:r>
            <a:r>
              <a:rPr lang="en-AU" sz="1425" dirty="0">
                <a:solidFill>
                  <a:srgbClr val="F6F0E1"/>
                </a:solidFill>
                <a:latin typeface="Aptos"/>
              </a:rPr>
              <a:t>“Emus” </a:t>
            </a:r>
            <a:r>
              <a:rPr lang="en-AU" sz="1425" dirty="0">
                <a:solidFill>
                  <a:srgbClr val="B76241"/>
                </a:solidFill>
                <a:latin typeface="Aptos"/>
                <a:hlinkClick r:id="rId5">
                  <a:extLst>
                    <a:ext uri="{A12FA001-AC4F-418D-AE19-62706E023703}">
                      <ahyp:hlinkClr xmlns:ahyp="http://schemas.microsoft.com/office/drawing/2018/hyperlinkcolor" val="tx"/>
                    </a:ext>
                  </a:extLst>
                </a:hlinkClick>
              </a:rPr>
              <a:t>https://www.faaaa.asn.au/wp-content/uploads/2024/05/2RAR-Gunners-v3-1-1.pdf</a:t>
            </a:r>
            <a:endParaRPr lang="en-AU" sz="1425" dirty="0">
              <a:solidFill>
                <a:srgbClr val="B7624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GB" sz="1425" dirty="0">
                <a:solidFill>
                  <a:srgbClr val="F6F0E1"/>
                </a:solidFill>
                <a:latin typeface="Aptos"/>
              </a:rPr>
              <a:t>The service of the Royal Australian Navy Helicopter Flight </a:t>
            </a:r>
            <a:r>
              <a:rPr lang="en-GB" sz="1425" dirty="0">
                <a:solidFill>
                  <a:srgbClr val="B76241"/>
                </a:solidFill>
                <a:latin typeface="Aptos"/>
                <a:hlinkClick r:id="rId6">
                  <a:extLst>
                    <a:ext uri="{A12FA001-AC4F-418D-AE19-62706E023703}">
                      <ahyp:hlinkClr xmlns:ahyp="http://schemas.microsoft.com/office/drawing/2018/hyperlinkcolor" val="tx"/>
                    </a:ext>
                  </a:extLst>
                </a:hlinkClick>
              </a:rPr>
              <a:t>https://www.navy.gov.au/about-navy/history/history-milestones/service-royal-australian-navy-helicopter-flight-vietnam</a:t>
            </a:r>
            <a:endParaRPr lang="en-GB" sz="1425" dirty="0">
              <a:solidFill>
                <a:srgbClr val="B7624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AU" sz="1425" dirty="0">
                <a:solidFill>
                  <a:srgbClr val="F6F0E1"/>
                </a:solidFill>
                <a:latin typeface="Aptos"/>
              </a:rPr>
              <a:t>The EMU: getting the bloody job done </a:t>
            </a:r>
            <a:r>
              <a:rPr lang="en-AU" sz="1425" dirty="0">
                <a:solidFill>
                  <a:srgbClr val="B76241"/>
                </a:solidFill>
                <a:latin typeface="Aptos"/>
                <a:hlinkClick r:id="rId7">
                  <a:extLst>
                    <a:ext uri="{A12FA001-AC4F-418D-AE19-62706E023703}">
                      <ahyp:hlinkClr xmlns:ahyp="http://schemas.microsoft.com/office/drawing/2018/hyperlinkcolor" val="tx"/>
                    </a:ext>
                  </a:extLst>
                </a:hlinkClick>
              </a:rPr>
              <a:t>https://www.awm.gov.au/wartime/51/stewart_emu_getting_job_done#:~:text=The%20Royal%20Australian%20Navy's%20Helicopter%20Flight%20Vietnam,Army%20and%20Marine%20Corps%20*%20Australian%20Army</a:t>
            </a:r>
            <a:endParaRPr lang="en-AU" sz="1425" dirty="0">
              <a:solidFill>
                <a:srgbClr val="B7624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AU" sz="1425" dirty="0">
                <a:solidFill>
                  <a:srgbClr val="F6F0E1"/>
                </a:solidFill>
                <a:latin typeface="Aptos"/>
              </a:rPr>
              <a:t>These Gallant Aviators </a:t>
            </a:r>
            <a:r>
              <a:rPr lang="en-AU" sz="1425" dirty="0">
                <a:solidFill>
                  <a:srgbClr val="B76241"/>
                </a:solidFill>
                <a:latin typeface="Aptos"/>
                <a:hlinkClick r:id="rId8">
                  <a:extLst>
                    <a:ext uri="{A12FA001-AC4F-418D-AE19-62706E023703}">
                      <ahyp:hlinkClr xmlns:ahyp="http://schemas.microsoft.com/office/drawing/2018/hyperlinkcolor" val="tx"/>
                    </a:ext>
                  </a:extLst>
                </a:hlinkClick>
              </a:rPr>
              <a:t>https://navyhistory.au/these-gallant-aviators/</a:t>
            </a:r>
            <a:endParaRPr lang="en-AU" sz="1425" dirty="0">
              <a:solidFill>
                <a:srgbClr val="B7624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AU" sz="1425" dirty="0">
                <a:solidFill>
                  <a:srgbClr val="F6F0E1"/>
                </a:solidFill>
                <a:latin typeface="Aptos"/>
              </a:rPr>
              <a:t>Experimental Military Unit </a:t>
            </a:r>
            <a:r>
              <a:rPr lang="en-AU" sz="1425" dirty="0">
                <a:solidFill>
                  <a:srgbClr val="B76241"/>
                </a:solidFill>
                <a:latin typeface="Aptos"/>
                <a:hlinkClick r:id="rId9">
                  <a:extLst>
                    <a:ext uri="{A12FA001-AC4F-418D-AE19-62706E023703}">
                      <ahyp:hlinkClr xmlns:ahyp="http://schemas.microsoft.com/office/drawing/2018/hyperlinkcolor" val="tx"/>
                    </a:ext>
                  </a:extLst>
                </a:hlinkClick>
              </a:rPr>
              <a:t>https://en.wikipedia.org/wiki/Experimental_Military_Unit</a:t>
            </a:r>
            <a:endParaRPr lang="en-AU" sz="1425" dirty="0">
              <a:solidFill>
                <a:srgbClr val="B76241"/>
              </a:solidFill>
              <a:latin typeface="Aptos"/>
            </a:endParaRPr>
          </a:p>
          <a:p>
            <a:pPr>
              <a:lnSpc>
                <a:spcPct val="150000"/>
              </a:lnSpc>
              <a:defRPr sz="1425" b="0">
                <a:solidFill>
                  <a:srgbClr val="F6F0E1"/>
                </a:solidFill>
                <a:latin typeface="Aptos"/>
                <a:ea typeface="Aptos"/>
                <a:cs typeface="Aptos"/>
              </a:defRPr>
            </a:pPr>
            <a:endParaRPr lang="en-AU" sz="1425" dirty="0">
              <a:solidFill>
                <a:srgbClr val="F6F0E1"/>
              </a:solidFill>
              <a:latin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endParaRPr lang="en-GB" sz="1425" dirty="0">
              <a:solidFill>
                <a:srgbClr val="B76241"/>
              </a:solidFill>
              <a:latin typeface="Aptos"/>
              <a:ea typeface="Aptos"/>
              <a:cs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endParaRPr lang="en-GB" sz="1425" dirty="0">
              <a:solidFill>
                <a:srgbClr val="B76241"/>
              </a:solidFill>
              <a:latin typeface="Aptos"/>
              <a:ea typeface="Aptos"/>
              <a:cs typeface="Aptos"/>
            </a:endParaRPr>
          </a:p>
          <a:p>
            <a:pPr marL="285750" indent="-285750">
              <a:lnSpc>
                <a:spcPct val="150000"/>
              </a:lnSpc>
              <a:buFont typeface="Arial" panose="020B0604020202020204" pitchFamily="34" charset="0"/>
              <a:buChar char="•"/>
              <a:defRPr sz="1425" b="0">
                <a:solidFill>
                  <a:srgbClr val="F6F0E1"/>
                </a:solidFill>
                <a:latin typeface="Aptos"/>
                <a:ea typeface="Aptos"/>
                <a:cs typeface="Aptos"/>
              </a:defRPr>
            </a:pPr>
            <a:r>
              <a:rPr lang="en-GB" sz="1400" dirty="0">
                <a:solidFill>
                  <a:srgbClr val="F6F0E1"/>
                </a:solidFill>
                <a:latin typeface="Aptos"/>
              </a:rPr>
              <a:t>NAVY21074 • NAVY14714 • NAVY19683 • NAVY21102 • P05707.030</a:t>
            </a:r>
            <a:endParaRPr lang="en-AU" sz="1400" dirty="0"/>
          </a:p>
          <a:p>
            <a:pPr>
              <a:lnSpc>
                <a:spcPct val="150000"/>
              </a:lnSpc>
              <a:defRPr sz="1425" b="0">
                <a:solidFill>
                  <a:srgbClr val="F6F0E1"/>
                </a:solidFill>
                <a:latin typeface="Aptos"/>
                <a:ea typeface="Aptos"/>
                <a:cs typeface="Aptos"/>
              </a:defRPr>
            </a:pPr>
            <a:endParaRPr sz="1425" b="0" dirty="0">
              <a:solidFill>
                <a:srgbClr val="F6F0E1"/>
              </a:solidFill>
              <a:latin typeface="Aptos"/>
              <a:ea typeface="Aptos"/>
              <a:cs typeface="Aptos"/>
            </a:endParaRPr>
          </a:p>
        </p:txBody>
      </p:sp>
      <p:sp>
        <p:nvSpPr>
          <p:cNvPr id="9" name="Rectangle 8">
            <a:extLst>
              <a:ext uri="{FF2B5EF4-FFF2-40B4-BE49-F238E27FC236}">
                <a16:creationId xmlns:a16="http://schemas.microsoft.com/office/drawing/2014/main" id="{57471F23-B0B6-BBC6-C902-5B8481D12C97}"/>
              </a:ext>
            </a:extLst>
          </p:cNvPr>
          <p:cNvSpPr>
            <a:spLocks noGrp="1"/>
          </p:cNvSpPr>
          <p:nvPr/>
        </p:nvSpPr>
        <p:spPr>
          <a:xfrm>
            <a:off x="600075" y="5062539"/>
            <a:ext cx="9039225" cy="36000"/>
          </a:xfrm>
          <a:prstGeom prst="rect">
            <a:avLst/>
          </a:prstGeom>
          <a:solidFill>
            <a:srgbClr val="315D43"/>
          </a:solidFill>
          <a:ln w="0">
            <a:solidFill>
              <a:srgbClr val="315D43"/>
            </a:solidFill>
            <a:prstDash val="solid"/>
          </a:ln>
        </p:spPr>
        <p:txBody>
          <a:bodyPr/>
          <a:lstStyle/>
          <a:p>
            <a:endParaRPr lang="en-AU" dirty="0"/>
          </a:p>
        </p:txBody>
      </p:sp>
      <p:sp>
        <p:nvSpPr>
          <p:cNvPr id="31" name="Rectangle 30">
            <a:extLst>
              <a:ext uri="{FF2B5EF4-FFF2-40B4-BE49-F238E27FC236}">
                <a16:creationId xmlns:a16="http://schemas.microsoft.com/office/drawing/2014/main" id="{166CB984-CAB8-7024-7653-0C2DC7172C2D}"/>
              </a:ext>
            </a:extLst>
          </p:cNvPr>
          <p:cNvSpPr>
            <a:spLocks noGrp="1"/>
          </p:cNvSpPr>
          <p:nvPr/>
        </p:nvSpPr>
        <p:spPr>
          <a:xfrm>
            <a:off x="533400" y="5210715"/>
            <a:ext cx="11125200" cy="474662"/>
          </a:xfrm>
          <a:prstGeom prst="rect">
            <a:avLst/>
          </a:prstGeom>
          <a:noFill/>
          <a:ln w="0">
            <a:noFill/>
            <a:prstDash val="solid"/>
          </a:ln>
        </p:spPr>
        <p:txBody>
          <a:bodyPr anchor="t"/>
          <a:lstStyle/>
          <a:p>
            <a:pPr algn="l">
              <a:defRPr sz="2850" b="1">
                <a:solidFill>
                  <a:srgbClr val="E9DFC6"/>
                </a:solidFill>
                <a:latin typeface="Georgia"/>
                <a:ea typeface="Georgia"/>
                <a:cs typeface="Georgia"/>
              </a:defRPr>
            </a:pPr>
            <a:r>
              <a:rPr lang="en-GB" sz="2850" b="1" dirty="0">
                <a:solidFill>
                  <a:srgbClr val="E9DFC6"/>
                </a:solidFill>
                <a:latin typeface="Georgia"/>
                <a:ea typeface="Georgia"/>
                <a:cs typeface="Georgia"/>
              </a:rPr>
              <a:t>Photo accessions</a:t>
            </a:r>
          </a:p>
        </p:txBody>
      </p:sp>
      <p:sp>
        <p:nvSpPr>
          <p:cNvPr id="33" name="Rectangle 32">
            <a:extLst>
              <a:ext uri="{FF2B5EF4-FFF2-40B4-BE49-F238E27FC236}">
                <a16:creationId xmlns:a16="http://schemas.microsoft.com/office/drawing/2014/main" id="{F88AF12C-B359-9D0B-85FD-9474FB6D3423}"/>
              </a:ext>
            </a:extLst>
          </p:cNvPr>
          <p:cNvSpPr>
            <a:spLocks noGrp="1"/>
          </p:cNvSpPr>
          <p:nvPr/>
        </p:nvSpPr>
        <p:spPr>
          <a:xfrm>
            <a:off x="5257800" y="5308599"/>
            <a:ext cx="7162801" cy="323850"/>
          </a:xfrm>
          <a:prstGeom prst="rect">
            <a:avLst/>
          </a:prstGeom>
          <a:noFill/>
          <a:ln w="0">
            <a:noFill/>
            <a:prstDash val="solid"/>
          </a:ln>
        </p:spPr>
        <p:txBody>
          <a:bodyPr anchor="ctr"/>
          <a:lstStyle/>
          <a:p>
            <a:pPr>
              <a:defRPr sz="750" b="1">
                <a:solidFill>
                  <a:srgbClr val="17392D"/>
                </a:solidFill>
                <a:latin typeface="Aptos"/>
                <a:ea typeface="Aptos"/>
                <a:cs typeface="Aptos"/>
              </a:defRPr>
            </a:pPr>
            <a:endParaRPr sz="1430" dirty="0">
              <a:solidFill>
                <a:schemeClr val="bg1">
                  <a:lumMod val="95000"/>
                </a:schemeClr>
              </a:solidFill>
              <a:latin typeface="Aptos"/>
              <a:ea typeface="Aptos"/>
              <a:cs typeface="Aptos"/>
            </a:endParaRPr>
          </a:p>
        </p:txBody>
      </p:sp>
      <p:sp>
        <p:nvSpPr>
          <p:cNvPr id="36" name="Rectangle 35">
            <a:extLst>
              <a:ext uri="{FF2B5EF4-FFF2-40B4-BE49-F238E27FC236}">
                <a16:creationId xmlns:a16="http://schemas.microsoft.com/office/drawing/2014/main" id="{9538F9EF-7A20-078A-D7AE-7BA71FDCF956}"/>
              </a:ext>
            </a:extLst>
          </p:cNvPr>
          <p:cNvSpPr>
            <a:spLocks noGrp="1"/>
          </p:cNvSpPr>
          <p:nvPr/>
        </p:nvSpPr>
        <p:spPr>
          <a:xfrm>
            <a:off x="600075" y="6269550"/>
            <a:ext cx="9039225" cy="36000"/>
          </a:xfrm>
          <a:prstGeom prst="rect">
            <a:avLst/>
          </a:prstGeom>
          <a:solidFill>
            <a:srgbClr val="315D43"/>
          </a:solidFill>
          <a:ln w="0">
            <a:solidFill>
              <a:srgbClr val="315D43"/>
            </a:solidFill>
            <a:prstDash val="solid"/>
          </a:ln>
        </p:spPr>
        <p:txBody>
          <a:bodyPr/>
          <a:lstStyle/>
          <a:p>
            <a:endParaRPr lang="en-AU" dirty="0"/>
          </a:p>
        </p:txBody>
      </p:sp>
      <p:sp>
        <p:nvSpPr>
          <p:cNvPr id="37" name="Rectangle 36">
            <a:extLst>
              <a:ext uri="{FF2B5EF4-FFF2-40B4-BE49-F238E27FC236}">
                <a16:creationId xmlns:a16="http://schemas.microsoft.com/office/drawing/2014/main" id="{1730A9A0-2352-DB2A-8F14-BA67FDB57AEF}"/>
              </a:ext>
            </a:extLst>
          </p:cNvPr>
          <p:cNvSpPr>
            <a:spLocks noGrp="1"/>
          </p:cNvSpPr>
          <p:nvPr/>
        </p:nvSpPr>
        <p:spPr>
          <a:xfrm>
            <a:off x="514350" y="620151"/>
            <a:ext cx="9039225" cy="36000"/>
          </a:xfrm>
          <a:prstGeom prst="rect">
            <a:avLst/>
          </a:prstGeom>
          <a:solidFill>
            <a:srgbClr val="315D43"/>
          </a:solidFill>
          <a:ln w="0">
            <a:solidFill>
              <a:srgbClr val="315D43"/>
            </a:solidFill>
            <a:prstDash val="solid"/>
          </a:ln>
        </p:spPr>
        <p:txBody>
          <a:bodyPr/>
          <a:lstStyle/>
          <a:p>
            <a:endParaRPr lang="en-AU" dirty="0"/>
          </a:p>
        </p:txBody>
      </p:sp>
    </p:spTree>
    <p:extLst>
      <p:ext uri="{BB962C8B-B14F-4D97-AF65-F5344CB8AC3E}">
        <p14:creationId xmlns:p14="http://schemas.microsoft.com/office/powerpoint/2010/main" val="246912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DFC6"/>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CDB419DE-A35F-4022-AAE8-71C3C9471FB7}"/>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C84B9F08-2EF5-475A-AE6A-557BF3840397}"/>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315D43"/>
                </a:solidFill>
                <a:latin typeface="Aptos"/>
                <a:ea typeface="Aptos"/>
                <a:cs typeface="Aptos"/>
              </a:defRPr>
            </a:pPr>
            <a:r>
              <a:rPr sz="975" b="1">
                <a:solidFill>
                  <a:srgbClr val="315D43"/>
                </a:solidFill>
                <a:latin typeface="Aptos"/>
                <a:ea typeface="Aptos"/>
                <a:cs typeface="Aptos"/>
              </a:rPr>
              <a:t>WHAT MADE EMU UNIQUE</a:t>
            </a:r>
          </a:p>
        </p:txBody>
      </p:sp>
      <p:sp>
        <p:nvSpPr>
          <p:cNvPr id="3" name="Rectangle 2">
            <a:extLst>
              <a:ext uri="{FF2B5EF4-FFF2-40B4-BE49-F238E27FC236}">
                <a16:creationId xmlns:a16="http://schemas.microsoft.com/office/drawing/2014/main" id="{1649BEBA-1258-477A-B478-236CF84A6C07}"/>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315D43"/>
                </a:solidFill>
                <a:latin typeface="Aptos Display"/>
                <a:ea typeface="Aptos Display"/>
                <a:cs typeface="Aptos Display"/>
              </a:defRPr>
            </a:pPr>
            <a:r>
              <a:rPr sz="975" b="1">
                <a:solidFill>
                  <a:srgbClr val="315D43"/>
                </a:solidFill>
                <a:latin typeface="Aptos Display"/>
                <a:ea typeface="Aptos Display"/>
                <a:cs typeface="Aptos Display"/>
              </a:rPr>
              <a:t>02</a:t>
            </a:r>
          </a:p>
        </p:txBody>
      </p:sp>
      <p:sp>
        <p:nvSpPr>
          <p:cNvPr id="4" name="Rectangle 3">
            <a:extLst>
              <a:ext uri="{FF2B5EF4-FFF2-40B4-BE49-F238E27FC236}">
                <a16:creationId xmlns:a16="http://schemas.microsoft.com/office/drawing/2014/main" id="{3008EC5C-61EB-4E73-AE06-70FFFA613D78}"/>
              </a:ext>
            </a:extLst>
          </p:cNvPr>
          <p:cNvSpPr>
            <a:spLocks noGrp="1"/>
          </p:cNvSpPr>
          <p:nvPr/>
        </p:nvSpPr>
        <p:spPr>
          <a:xfrm>
            <a:off x="533400" y="6343650"/>
            <a:ext cx="11125200" cy="9525"/>
          </a:xfrm>
          <a:prstGeom prst="rect">
            <a:avLst/>
          </a:prstGeom>
          <a:solidFill>
            <a:srgbClr val="B8A56F"/>
          </a:solidFill>
          <a:ln w="0">
            <a:solidFill>
              <a:srgbClr val="B8A56F"/>
            </a:solidFill>
            <a:prstDash val="solid"/>
          </a:ln>
        </p:spPr>
        <p:txBody>
          <a:bodyPr/>
          <a:lstStyle/>
          <a:p>
            <a:endParaRPr lang="en-AU"/>
          </a:p>
        </p:txBody>
      </p:sp>
      <p:sp>
        <p:nvSpPr>
          <p:cNvPr id="5" name="Rectangle 4">
            <a:extLst>
              <a:ext uri="{FF2B5EF4-FFF2-40B4-BE49-F238E27FC236}">
                <a16:creationId xmlns:a16="http://schemas.microsoft.com/office/drawing/2014/main" id="{A2F3AFD2-96D2-4C26-9E96-A63866A4424D}"/>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17392D"/>
                </a:solidFill>
                <a:latin typeface="Georgia"/>
                <a:ea typeface="Georgia"/>
                <a:cs typeface="Georgia"/>
              </a:defRPr>
            </a:pPr>
            <a:r>
              <a:rPr sz="2850" b="1">
                <a:solidFill>
                  <a:srgbClr val="17392D"/>
                </a:solidFill>
                <a:latin typeface="Georgia"/>
                <a:ea typeface="Georgia"/>
                <a:cs typeface="Georgia"/>
              </a:rPr>
              <a:t>One company. Two services. One cockpit.</a:t>
            </a:r>
          </a:p>
        </p:txBody>
      </p:sp>
      <p:sp>
        <p:nvSpPr>
          <p:cNvPr id="6" name="Rectangle 5">
            <a:extLst>
              <a:ext uri="{FF2B5EF4-FFF2-40B4-BE49-F238E27FC236}">
                <a16:creationId xmlns:a16="http://schemas.microsoft.com/office/drawing/2014/main" id="{12E277BF-95AE-4D1F-8475-E678B4F5F0EB}"/>
              </a:ext>
            </a:extLst>
          </p:cNvPr>
          <p:cNvSpPr>
            <a:spLocks noGrp="1"/>
          </p:cNvSpPr>
          <p:nvPr/>
        </p:nvSpPr>
        <p:spPr>
          <a:xfrm>
            <a:off x="533400" y="1752600"/>
            <a:ext cx="6229350" cy="838200"/>
          </a:xfrm>
          <a:prstGeom prst="rect">
            <a:avLst/>
          </a:prstGeom>
          <a:noFill/>
          <a:ln w="0">
            <a:noFill/>
            <a:prstDash val="solid"/>
          </a:ln>
        </p:spPr>
        <p:txBody>
          <a:bodyPr anchor="ctr"/>
          <a:lstStyle/>
          <a:p>
            <a:pPr algn="l">
              <a:defRPr sz="1650" b="0">
                <a:solidFill>
                  <a:srgbClr val="13221B"/>
                </a:solidFill>
                <a:latin typeface="Aptos"/>
                <a:ea typeface="Aptos"/>
                <a:cs typeface="Aptos"/>
              </a:defRPr>
            </a:pPr>
            <a:r>
              <a:rPr sz="1650" b="0">
                <a:solidFill>
                  <a:srgbClr val="13221B"/>
                </a:solidFill>
                <a:latin typeface="Aptos"/>
                <a:ea typeface="Aptos"/>
                <a:cs typeface="Aptos"/>
              </a:rPr>
              <a:t>The RAN Helicopter Flight Vietnam did not merely support the U.S. Army — it was fully integrated into the 135th Assault Helicopter Company.</a:t>
            </a:r>
          </a:p>
        </p:txBody>
      </p:sp>
      <p:sp>
        <p:nvSpPr>
          <p:cNvPr id="7" name="Rectangle 6">
            <a:extLst>
              <a:ext uri="{FF2B5EF4-FFF2-40B4-BE49-F238E27FC236}">
                <a16:creationId xmlns:a16="http://schemas.microsoft.com/office/drawing/2014/main" id="{987A21FE-F981-4416-B6B0-137CBE74ED59}"/>
              </a:ext>
            </a:extLst>
          </p:cNvPr>
          <p:cNvSpPr>
            <a:spLocks noGrp="1"/>
          </p:cNvSpPr>
          <p:nvPr/>
        </p:nvSpPr>
        <p:spPr>
          <a:xfrm>
            <a:off x="533400" y="2800350"/>
            <a:ext cx="6229350" cy="19050"/>
          </a:xfrm>
          <a:prstGeom prst="rect">
            <a:avLst/>
          </a:prstGeom>
          <a:solidFill>
            <a:srgbClr val="B8A56F"/>
          </a:solidFill>
          <a:ln w="0">
            <a:solidFill>
              <a:srgbClr val="B8A56F"/>
            </a:solidFill>
            <a:prstDash val="solid"/>
          </a:ln>
        </p:spPr>
        <p:txBody>
          <a:bodyPr/>
          <a:lstStyle/>
          <a:p>
            <a:endParaRPr lang="en-AU"/>
          </a:p>
        </p:txBody>
      </p:sp>
      <p:sp>
        <p:nvSpPr>
          <p:cNvPr id="8" name="Rectangle 7">
            <a:extLst>
              <a:ext uri="{FF2B5EF4-FFF2-40B4-BE49-F238E27FC236}">
                <a16:creationId xmlns:a16="http://schemas.microsoft.com/office/drawing/2014/main" id="{B9FC8F14-5805-4A02-92DF-9A72311D5BBC}"/>
              </a:ext>
            </a:extLst>
          </p:cNvPr>
          <p:cNvSpPr>
            <a:spLocks noGrp="1"/>
          </p:cNvSpPr>
          <p:nvPr/>
        </p:nvSpPr>
        <p:spPr>
          <a:xfrm>
            <a:off x="533400" y="3009900"/>
            <a:ext cx="209550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 1/3</a:t>
            </a:r>
          </a:p>
        </p:txBody>
      </p:sp>
      <p:sp>
        <p:nvSpPr>
          <p:cNvPr id="9" name="Rectangle 8">
            <a:extLst>
              <a:ext uri="{FF2B5EF4-FFF2-40B4-BE49-F238E27FC236}">
                <a16:creationId xmlns:a16="http://schemas.microsoft.com/office/drawing/2014/main" id="{94A88582-DBC1-405C-A9C3-DCB6226AB9B3}"/>
              </a:ext>
            </a:extLst>
          </p:cNvPr>
          <p:cNvSpPr>
            <a:spLocks noGrp="1"/>
          </p:cNvSpPr>
          <p:nvPr/>
        </p:nvSpPr>
        <p:spPr>
          <a:xfrm>
            <a:off x="533400" y="3581400"/>
            <a:ext cx="209550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Royal Australian Navy personnel</a:t>
            </a:r>
          </a:p>
        </p:txBody>
      </p:sp>
      <p:sp>
        <p:nvSpPr>
          <p:cNvPr id="10" name="Rectangle 9">
            <a:extLst>
              <a:ext uri="{FF2B5EF4-FFF2-40B4-BE49-F238E27FC236}">
                <a16:creationId xmlns:a16="http://schemas.microsoft.com/office/drawing/2014/main" id="{80F00B5B-0B56-4450-A40E-450528BE89C0}"/>
              </a:ext>
            </a:extLst>
          </p:cNvPr>
          <p:cNvSpPr>
            <a:spLocks noGrp="1"/>
          </p:cNvSpPr>
          <p:nvPr/>
        </p:nvSpPr>
        <p:spPr>
          <a:xfrm>
            <a:off x="2781300" y="3009900"/>
            <a:ext cx="228600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 2/3</a:t>
            </a:r>
          </a:p>
        </p:txBody>
      </p:sp>
      <p:sp>
        <p:nvSpPr>
          <p:cNvPr id="11" name="Rectangle 10">
            <a:extLst>
              <a:ext uri="{FF2B5EF4-FFF2-40B4-BE49-F238E27FC236}">
                <a16:creationId xmlns:a16="http://schemas.microsoft.com/office/drawing/2014/main" id="{47FB7647-1181-4E8F-8179-B45FBD8F1577}"/>
              </a:ext>
            </a:extLst>
          </p:cNvPr>
          <p:cNvSpPr>
            <a:spLocks noGrp="1"/>
          </p:cNvSpPr>
          <p:nvPr/>
        </p:nvSpPr>
        <p:spPr>
          <a:xfrm>
            <a:off x="2781300" y="3581400"/>
            <a:ext cx="228600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United States Army personnel</a:t>
            </a:r>
          </a:p>
        </p:txBody>
      </p:sp>
      <p:sp>
        <p:nvSpPr>
          <p:cNvPr id="12" name="Rectangle 11">
            <a:extLst>
              <a:ext uri="{FF2B5EF4-FFF2-40B4-BE49-F238E27FC236}">
                <a16:creationId xmlns:a16="http://schemas.microsoft.com/office/drawing/2014/main" id="{6FFCFD1F-8548-4461-9357-913C4D118EA3}"/>
              </a:ext>
            </a:extLst>
          </p:cNvPr>
          <p:cNvSpPr>
            <a:spLocks noGrp="1"/>
          </p:cNvSpPr>
          <p:nvPr/>
        </p:nvSpPr>
        <p:spPr>
          <a:xfrm>
            <a:off x="533400" y="4457700"/>
            <a:ext cx="6096000" cy="514350"/>
          </a:xfrm>
          <a:prstGeom prst="rect">
            <a:avLst/>
          </a:prstGeom>
          <a:noFill/>
          <a:ln w="0">
            <a:noFill/>
            <a:prstDash val="solid"/>
          </a:ln>
        </p:spPr>
        <p:txBody>
          <a:bodyPr anchor="ctr"/>
          <a:lstStyle/>
          <a:p>
            <a:pPr algn="l">
              <a:defRPr sz="1875" b="1">
                <a:solidFill>
                  <a:srgbClr val="17392D"/>
                </a:solidFill>
                <a:latin typeface="Georgia"/>
                <a:ea typeface="Georgia"/>
                <a:cs typeface="Georgia"/>
              </a:defRPr>
            </a:pPr>
            <a:r>
              <a:rPr sz="1875" b="1">
                <a:solidFill>
                  <a:srgbClr val="17392D"/>
                </a:solidFill>
                <a:latin typeface="Georgia"/>
                <a:ea typeface="Georgia"/>
                <a:cs typeface="Georgia"/>
              </a:rPr>
              <a:t>The only integrated U.S.–Australian unit of the Vietnam War</a:t>
            </a:r>
          </a:p>
        </p:txBody>
      </p:sp>
      <p:sp>
        <p:nvSpPr>
          <p:cNvPr id="13" name="Rectangle 12">
            <a:extLst>
              <a:ext uri="{FF2B5EF4-FFF2-40B4-BE49-F238E27FC236}">
                <a16:creationId xmlns:a16="http://schemas.microsoft.com/office/drawing/2014/main" id="{CA143B37-4EDD-42F9-90D4-1E1C4EFEBF34}"/>
              </a:ext>
            </a:extLst>
          </p:cNvPr>
          <p:cNvSpPr>
            <a:spLocks noGrp="1"/>
          </p:cNvSpPr>
          <p:nvPr/>
        </p:nvSpPr>
        <p:spPr>
          <a:xfrm>
            <a:off x="533400" y="5162550"/>
            <a:ext cx="1524000" cy="228600"/>
          </a:xfrm>
          <a:prstGeom prst="rect">
            <a:avLst/>
          </a:prstGeom>
          <a:noFill/>
          <a:ln w="0">
            <a:noFill/>
            <a:prstDash val="solid"/>
          </a:ln>
        </p:spPr>
        <p:txBody>
          <a:bodyPr anchor="ctr"/>
          <a:lstStyle/>
          <a:p>
            <a:pPr algn="l">
              <a:defRPr sz="900" b="1">
                <a:solidFill>
                  <a:srgbClr val="B65C3A"/>
                </a:solidFill>
                <a:latin typeface="Aptos"/>
                <a:ea typeface="Aptos"/>
                <a:cs typeface="Aptos"/>
              </a:defRPr>
            </a:pPr>
            <a:r>
              <a:rPr sz="900" b="1">
                <a:solidFill>
                  <a:srgbClr val="B65C3A"/>
                </a:solidFill>
                <a:latin typeface="Aptos"/>
                <a:ea typeface="Aptos"/>
                <a:cs typeface="Aptos"/>
              </a:rPr>
              <a:t>CALL SIGNS</a:t>
            </a:r>
          </a:p>
        </p:txBody>
      </p:sp>
      <p:sp>
        <p:nvSpPr>
          <p:cNvPr id="14" name="Rectangle 13">
            <a:extLst>
              <a:ext uri="{FF2B5EF4-FFF2-40B4-BE49-F238E27FC236}">
                <a16:creationId xmlns:a16="http://schemas.microsoft.com/office/drawing/2014/main" id="{5742FE3A-9719-4B36-ABD6-8EA3AAE27B07}"/>
              </a:ext>
            </a:extLst>
          </p:cNvPr>
          <p:cNvSpPr>
            <a:spLocks noGrp="1"/>
          </p:cNvSpPr>
          <p:nvPr/>
        </p:nvSpPr>
        <p:spPr>
          <a:xfrm>
            <a:off x="533400" y="5410200"/>
            <a:ext cx="2476500" cy="304800"/>
          </a:xfrm>
          <a:prstGeom prst="rect">
            <a:avLst/>
          </a:prstGeom>
          <a:noFill/>
          <a:ln w="0">
            <a:noFill/>
            <a:prstDash val="solid"/>
          </a:ln>
        </p:spPr>
        <p:txBody>
          <a:bodyPr anchor="ctr"/>
          <a:lstStyle/>
          <a:p>
            <a:pPr algn="l">
              <a:defRPr sz="1350" b="1">
                <a:solidFill>
                  <a:srgbClr val="13221B"/>
                </a:solidFill>
                <a:latin typeface="Aptos"/>
                <a:ea typeface="Aptos"/>
                <a:cs typeface="Aptos"/>
              </a:defRPr>
            </a:pPr>
            <a:r>
              <a:rPr sz="1350" b="1">
                <a:solidFill>
                  <a:srgbClr val="13221B"/>
                </a:solidFill>
                <a:latin typeface="Aptos"/>
                <a:ea typeface="Aptos"/>
                <a:cs typeface="Aptos"/>
              </a:rPr>
              <a:t>EMU  /  slick platoons</a:t>
            </a:r>
          </a:p>
        </p:txBody>
      </p:sp>
      <p:sp>
        <p:nvSpPr>
          <p:cNvPr id="15" name="Rectangle 14">
            <a:extLst>
              <a:ext uri="{FF2B5EF4-FFF2-40B4-BE49-F238E27FC236}">
                <a16:creationId xmlns:a16="http://schemas.microsoft.com/office/drawing/2014/main" id="{AFCC6A68-6E38-4694-A1EE-0B42B7962598}"/>
              </a:ext>
            </a:extLst>
          </p:cNvPr>
          <p:cNvSpPr>
            <a:spLocks noGrp="1"/>
          </p:cNvSpPr>
          <p:nvPr/>
        </p:nvSpPr>
        <p:spPr>
          <a:xfrm>
            <a:off x="3162300" y="5410200"/>
            <a:ext cx="2476500" cy="304800"/>
          </a:xfrm>
          <a:prstGeom prst="rect">
            <a:avLst/>
          </a:prstGeom>
          <a:noFill/>
          <a:ln w="0">
            <a:noFill/>
            <a:prstDash val="solid"/>
          </a:ln>
        </p:spPr>
        <p:txBody>
          <a:bodyPr anchor="ctr"/>
          <a:lstStyle/>
          <a:p>
            <a:pPr algn="l">
              <a:defRPr sz="1350" b="1">
                <a:solidFill>
                  <a:srgbClr val="13221B"/>
                </a:solidFill>
                <a:latin typeface="Aptos"/>
                <a:ea typeface="Aptos"/>
                <a:cs typeface="Aptos"/>
              </a:defRPr>
            </a:pPr>
            <a:r>
              <a:rPr sz="1350" b="1">
                <a:solidFill>
                  <a:srgbClr val="13221B"/>
                </a:solidFill>
                <a:latin typeface="Aptos"/>
                <a:ea typeface="Aptos"/>
                <a:cs typeface="Aptos"/>
              </a:rPr>
              <a:t>TAIPAN  /  gun platoon</a:t>
            </a:r>
          </a:p>
        </p:txBody>
      </p:sp>
      <p:sp>
        <p:nvSpPr>
          <p:cNvPr id="16" name="Rectangle 15">
            <a:extLst>
              <a:ext uri="{FF2B5EF4-FFF2-40B4-BE49-F238E27FC236}">
                <a16:creationId xmlns:a16="http://schemas.microsoft.com/office/drawing/2014/main" id="{BA40DD4E-BE4F-4E6A-808B-BE37D309C245}"/>
              </a:ext>
            </a:extLst>
          </p:cNvPr>
          <p:cNvSpPr>
            <a:spLocks noGrp="1"/>
          </p:cNvSpPr>
          <p:nvPr/>
        </p:nvSpPr>
        <p:spPr>
          <a:xfrm>
            <a:off x="7296150" y="1695450"/>
            <a:ext cx="4362450" cy="4038600"/>
          </a:xfrm>
          <a:prstGeom prst="rect">
            <a:avLst/>
          </a:prstGeom>
          <a:solidFill>
            <a:srgbClr val="17392D"/>
          </a:solidFill>
          <a:ln w="0">
            <a:solidFill>
              <a:srgbClr val="17392D"/>
            </a:solidFill>
            <a:prstDash val="solid"/>
          </a:ln>
        </p:spPr>
        <p:txBody>
          <a:bodyPr/>
          <a:lstStyle/>
          <a:p>
            <a:endParaRPr lang="en-AU" dirty="0"/>
          </a:p>
        </p:txBody>
      </p:sp>
      <p:sp>
        <p:nvSpPr>
          <p:cNvPr id="17" name="Rectangle 16">
            <a:extLst>
              <a:ext uri="{FF2B5EF4-FFF2-40B4-BE49-F238E27FC236}">
                <a16:creationId xmlns:a16="http://schemas.microsoft.com/office/drawing/2014/main" id="{E7376826-0F3E-45E2-8A91-571561B9402F}"/>
              </a:ext>
            </a:extLst>
          </p:cNvPr>
          <p:cNvSpPr>
            <a:spLocks noGrp="1"/>
          </p:cNvSpPr>
          <p:nvPr/>
        </p:nvSpPr>
        <p:spPr>
          <a:xfrm>
            <a:off x="7486650" y="1695450"/>
            <a:ext cx="9525" cy="4038600"/>
          </a:xfrm>
          <a:prstGeom prst="rect">
            <a:avLst/>
          </a:prstGeom>
          <a:solidFill>
            <a:srgbClr val="244B37"/>
          </a:solidFill>
          <a:ln w="0">
            <a:solidFill>
              <a:srgbClr val="244B37"/>
            </a:solidFill>
            <a:prstDash val="solid"/>
          </a:ln>
        </p:spPr>
        <p:txBody>
          <a:bodyPr/>
          <a:lstStyle/>
          <a:p>
            <a:endParaRPr lang="en-AU"/>
          </a:p>
        </p:txBody>
      </p:sp>
      <p:sp>
        <p:nvSpPr>
          <p:cNvPr id="18" name="Rectangle 17">
            <a:extLst>
              <a:ext uri="{FF2B5EF4-FFF2-40B4-BE49-F238E27FC236}">
                <a16:creationId xmlns:a16="http://schemas.microsoft.com/office/drawing/2014/main" id="{AF11AD8F-46D2-4D62-8EF4-8BA4EB00C24D}"/>
              </a:ext>
            </a:extLst>
          </p:cNvPr>
          <p:cNvSpPr>
            <a:spLocks noGrp="1"/>
          </p:cNvSpPr>
          <p:nvPr/>
        </p:nvSpPr>
        <p:spPr>
          <a:xfrm>
            <a:off x="7810500" y="1695450"/>
            <a:ext cx="9525" cy="4038600"/>
          </a:xfrm>
          <a:prstGeom prst="rect">
            <a:avLst/>
          </a:prstGeom>
          <a:solidFill>
            <a:srgbClr val="244B37"/>
          </a:solidFill>
          <a:ln w="0">
            <a:solidFill>
              <a:srgbClr val="244B37"/>
            </a:solidFill>
            <a:prstDash val="solid"/>
          </a:ln>
        </p:spPr>
        <p:txBody>
          <a:bodyPr/>
          <a:lstStyle/>
          <a:p>
            <a:endParaRPr lang="en-AU"/>
          </a:p>
        </p:txBody>
      </p:sp>
      <p:sp>
        <p:nvSpPr>
          <p:cNvPr id="19" name="Rectangle 18">
            <a:extLst>
              <a:ext uri="{FF2B5EF4-FFF2-40B4-BE49-F238E27FC236}">
                <a16:creationId xmlns:a16="http://schemas.microsoft.com/office/drawing/2014/main" id="{A53C333B-8BBB-4534-808F-3187E91D2FB3}"/>
              </a:ext>
            </a:extLst>
          </p:cNvPr>
          <p:cNvSpPr>
            <a:spLocks noGrp="1"/>
          </p:cNvSpPr>
          <p:nvPr/>
        </p:nvSpPr>
        <p:spPr>
          <a:xfrm>
            <a:off x="8134350" y="1695450"/>
            <a:ext cx="9525" cy="4038600"/>
          </a:xfrm>
          <a:prstGeom prst="rect">
            <a:avLst/>
          </a:prstGeom>
          <a:solidFill>
            <a:srgbClr val="244B37"/>
          </a:solidFill>
          <a:ln w="0">
            <a:solidFill>
              <a:srgbClr val="244B37"/>
            </a:solidFill>
            <a:prstDash val="solid"/>
          </a:ln>
        </p:spPr>
        <p:txBody>
          <a:bodyPr/>
          <a:lstStyle/>
          <a:p>
            <a:endParaRPr lang="en-AU"/>
          </a:p>
        </p:txBody>
      </p:sp>
      <p:sp>
        <p:nvSpPr>
          <p:cNvPr id="20" name="Rectangle 19">
            <a:extLst>
              <a:ext uri="{FF2B5EF4-FFF2-40B4-BE49-F238E27FC236}">
                <a16:creationId xmlns:a16="http://schemas.microsoft.com/office/drawing/2014/main" id="{C825B92F-3785-4773-B104-0C1F7CEC8603}"/>
              </a:ext>
            </a:extLst>
          </p:cNvPr>
          <p:cNvSpPr>
            <a:spLocks noGrp="1"/>
          </p:cNvSpPr>
          <p:nvPr/>
        </p:nvSpPr>
        <p:spPr>
          <a:xfrm>
            <a:off x="8458200" y="1695450"/>
            <a:ext cx="9525" cy="4038600"/>
          </a:xfrm>
          <a:prstGeom prst="rect">
            <a:avLst/>
          </a:prstGeom>
          <a:solidFill>
            <a:srgbClr val="244B37"/>
          </a:solidFill>
          <a:ln w="0">
            <a:solidFill>
              <a:srgbClr val="244B37"/>
            </a:solidFill>
            <a:prstDash val="solid"/>
          </a:ln>
        </p:spPr>
        <p:txBody>
          <a:bodyPr/>
          <a:lstStyle/>
          <a:p>
            <a:endParaRPr lang="en-AU"/>
          </a:p>
        </p:txBody>
      </p:sp>
      <p:sp>
        <p:nvSpPr>
          <p:cNvPr id="21" name="Rectangle 20">
            <a:extLst>
              <a:ext uri="{FF2B5EF4-FFF2-40B4-BE49-F238E27FC236}">
                <a16:creationId xmlns:a16="http://schemas.microsoft.com/office/drawing/2014/main" id="{42A6A39C-2D00-4E40-BBD5-49395C869FBE}"/>
              </a:ext>
            </a:extLst>
          </p:cNvPr>
          <p:cNvSpPr>
            <a:spLocks noGrp="1"/>
          </p:cNvSpPr>
          <p:nvPr/>
        </p:nvSpPr>
        <p:spPr>
          <a:xfrm>
            <a:off x="8782050" y="1695450"/>
            <a:ext cx="9525" cy="4038600"/>
          </a:xfrm>
          <a:prstGeom prst="rect">
            <a:avLst/>
          </a:prstGeom>
          <a:solidFill>
            <a:srgbClr val="244B37"/>
          </a:solidFill>
          <a:ln w="0">
            <a:solidFill>
              <a:srgbClr val="244B37"/>
            </a:solidFill>
            <a:prstDash val="solid"/>
          </a:ln>
        </p:spPr>
        <p:txBody>
          <a:bodyPr/>
          <a:lstStyle/>
          <a:p>
            <a:endParaRPr lang="en-AU"/>
          </a:p>
        </p:txBody>
      </p:sp>
      <p:sp>
        <p:nvSpPr>
          <p:cNvPr id="22" name="Rectangle 21">
            <a:extLst>
              <a:ext uri="{FF2B5EF4-FFF2-40B4-BE49-F238E27FC236}">
                <a16:creationId xmlns:a16="http://schemas.microsoft.com/office/drawing/2014/main" id="{6B19781A-0519-4C28-80BC-D8612BD173FA}"/>
              </a:ext>
            </a:extLst>
          </p:cNvPr>
          <p:cNvSpPr>
            <a:spLocks noGrp="1"/>
          </p:cNvSpPr>
          <p:nvPr/>
        </p:nvSpPr>
        <p:spPr>
          <a:xfrm>
            <a:off x="9105900" y="1695450"/>
            <a:ext cx="9525" cy="4038600"/>
          </a:xfrm>
          <a:prstGeom prst="rect">
            <a:avLst/>
          </a:prstGeom>
          <a:solidFill>
            <a:srgbClr val="244B37"/>
          </a:solidFill>
          <a:ln w="0">
            <a:solidFill>
              <a:srgbClr val="244B37"/>
            </a:solidFill>
            <a:prstDash val="solid"/>
          </a:ln>
        </p:spPr>
        <p:txBody>
          <a:bodyPr/>
          <a:lstStyle/>
          <a:p>
            <a:endParaRPr lang="en-AU"/>
          </a:p>
        </p:txBody>
      </p:sp>
      <p:sp>
        <p:nvSpPr>
          <p:cNvPr id="23" name="Rectangle 22">
            <a:extLst>
              <a:ext uri="{FF2B5EF4-FFF2-40B4-BE49-F238E27FC236}">
                <a16:creationId xmlns:a16="http://schemas.microsoft.com/office/drawing/2014/main" id="{EDC8FBB7-FC2E-4C1A-AB44-5DC70ED7AA76}"/>
              </a:ext>
            </a:extLst>
          </p:cNvPr>
          <p:cNvSpPr>
            <a:spLocks noGrp="1"/>
          </p:cNvSpPr>
          <p:nvPr/>
        </p:nvSpPr>
        <p:spPr>
          <a:xfrm>
            <a:off x="9429750" y="1695450"/>
            <a:ext cx="9525" cy="4038600"/>
          </a:xfrm>
          <a:prstGeom prst="rect">
            <a:avLst/>
          </a:prstGeom>
          <a:solidFill>
            <a:srgbClr val="244B37"/>
          </a:solidFill>
          <a:ln w="0">
            <a:solidFill>
              <a:srgbClr val="244B37"/>
            </a:solidFill>
            <a:prstDash val="solid"/>
          </a:ln>
        </p:spPr>
        <p:txBody>
          <a:bodyPr/>
          <a:lstStyle/>
          <a:p>
            <a:endParaRPr lang="en-AU"/>
          </a:p>
        </p:txBody>
      </p:sp>
      <p:sp>
        <p:nvSpPr>
          <p:cNvPr id="24" name="Rectangle 23">
            <a:extLst>
              <a:ext uri="{FF2B5EF4-FFF2-40B4-BE49-F238E27FC236}">
                <a16:creationId xmlns:a16="http://schemas.microsoft.com/office/drawing/2014/main" id="{0362CD37-6483-4129-86C0-71AA95DC7E93}"/>
              </a:ext>
            </a:extLst>
          </p:cNvPr>
          <p:cNvSpPr>
            <a:spLocks noGrp="1"/>
          </p:cNvSpPr>
          <p:nvPr/>
        </p:nvSpPr>
        <p:spPr>
          <a:xfrm>
            <a:off x="9753600" y="1695450"/>
            <a:ext cx="9525" cy="4038600"/>
          </a:xfrm>
          <a:prstGeom prst="rect">
            <a:avLst/>
          </a:prstGeom>
          <a:solidFill>
            <a:srgbClr val="244B37"/>
          </a:solidFill>
          <a:ln w="0">
            <a:solidFill>
              <a:srgbClr val="244B37"/>
            </a:solidFill>
            <a:prstDash val="solid"/>
          </a:ln>
        </p:spPr>
        <p:txBody>
          <a:bodyPr/>
          <a:lstStyle/>
          <a:p>
            <a:endParaRPr lang="en-AU"/>
          </a:p>
        </p:txBody>
      </p:sp>
      <p:pic>
        <p:nvPicPr>
          <p:cNvPr id="32" name="Picture 31">
            <a:extLst>
              <a:ext uri="{FF2B5EF4-FFF2-40B4-BE49-F238E27FC236}">
                <a16:creationId xmlns:a16="http://schemas.microsoft.com/office/drawing/2014/main" id="{6A616FBE-2721-2419-E274-6521C9B40B2F}"/>
              </a:ext>
            </a:extLst>
          </p:cNvPr>
          <p:cNvPicPr>
            <a:picLocks noChangeAspect="1"/>
          </p:cNvPicPr>
          <p:nvPr/>
        </p:nvPicPr>
        <p:blipFill>
          <a:blip r:embed="rId3"/>
          <a:srcRect l="19063" r="9375" b="4073"/>
          <a:stretch>
            <a:fillRect/>
          </a:stretch>
        </p:blipFill>
        <p:spPr>
          <a:xfrm>
            <a:off x="7296149" y="1695449"/>
            <a:ext cx="4424363" cy="4052887"/>
          </a:xfrm>
          <a:prstGeom prst="rect">
            <a:avLst/>
          </a:prstGeom>
        </p:spPr>
      </p:pic>
      <p:sp>
        <p:nvSpPr>
          <p:cNvPr id="25" name="Rectangle 24">
            <a:extLst>
              <a:ext uri="{FF2B5EF4-FFF2-40B4-BE49-F238E27FC236}">
                <a16:creationId xmlns:a16="http://schemas.microsoft.com/office/drawing/2014/main" id="{8D70110C-937A-4E42-AF0B-4481F80B610D}"/>
              </a:ext>
            </a:extLst>
          </p:cNvPr>
          <p:cNvSpPr>
            <a:spLocks noGrp="1"/>
          </p:cNvSpPr>
          <p:nvPr/>
        </p:nvSpPr>
        <p:spPr>
          <a:xfrm>
            <a:off x="7534275" y="1800225"/>
            <a:ext cx="3905250" cy="228600"/>
          </a:xfrm>
          <a:prstGeom prst="rect">
            <a:avLst/>
          </a:prstGeom>
          <a:noFill/>
          <a:ln w="0">
            <a:noFill/>
            <a:prstDash val="solid"/>
          </a:ln>
        </p:spPr>
        <p:txBody>
          <a:bodyPr anchor="ctr"/>
          <a:lstStyle/>
          <a:p>
            <a:pPr algn="l">
              <a:defRPr sz="825" b="1">
                <a:solidFill>
                  <a:srgbClr val="B8A56F"/>
                </a:solidFill>
                <a:latin typeface="Aptos"/>
                <a:ea typeface="Aptos"/>
                <a:cs typeface="Aptos"/>
              </a:defRPr>
            </a:pPr>
            <a:r>
              <a:rPr sz="825" b="1" dirty="0">
                <a:solidFill>
                  <a:srgbClr val="B8A56F"/>
                </a:solidFill>
                <a:latin typeface="Aptos"/>
                <a:ea typeface="Aptos"/>
                <a:cs typeface="Aptos"/>
              </a:rPr>
              <a:t>ARCHIVE PHOTOGRAPH</a:t>
            </a:r>
          </a:p>
        </p:txBody>
      </p:sp>
      <p:sp>
        <p:nvSpPr>
          <p:cNvPr id="26" name="Rectangle 25">
            <a:extLst>
              <a:ext uri="{FF2B5EF4-FFF2-40B4-BE49-F238E27FC236}">
                <a16:creationId xmlns:a16="http://schemas.microsoft.com/office/drawing/2014/main" id="{D90883E6-0568-484A-A58B-3278701FC166}"/>
              </a:ext>
            </a:extLst>
          </p:cNvPr>
          <p:cNvSpPr>
            <a:spLocks noGrp="1"/>
          </p:cNvSpPr>
          <p:nvPr/>
        </p:nvSpPr>
        <p:spPr>
          <a:xfrm>
            <a:off x="7514273" y="1852612"/>
            <a:ext cx="3905250" cy="552450"/>
          </a:xfrm>
          <a:prstGeom prst="rect">
            <a:avLst/>
          </a:prstGeom>
          <a:noFill/>
          <a:ln w="0">
            <a:noFill/>
            <a:prstDash val="solid"/>
          </a:ln>
        </p:spPr>
        <p:txBody>
          <a:bodyPr anchor="ctr"/>
          <a:lstStyle/>
          <a:p>
            <a:pPr algn="l">
              <a:defRPr sz="2325" b="1">
                <a:solidFill>
                  <a:srgbClr val="E9DFC6"/>
                </a:solidFill>
                <a:latin typeface="Aptos Display"/>
                <a:ea typeface="Aptos Display"/>
                <a:cs typeface="Aptos Display"/>
              </a:defRPr>
            </a:pPr>
            <a:r>
              <a:rPr sz="2325" b="1" dirty="0">
                <a:solidFill>
                  <a:srgbClr val="E9DFC6"/>
                </a:solidFill>
                <a:latin typeface="Aptos Display"/>
                <a:ea typeface="Aptos Display"/>
                <a:cs typeface="Aptos Display"/>
              </a:rPr>
              <a:t>NAVY21074</a:t>
            </a:r>
          </a:p>
        </p:txBody>
      </p:sp>
      <p:sp>
        <p:nvSpPr>
          <p:cNvPr id="27" name="Rectangle 26">
            <a:extLst>
              <a:ext uri="{FF2B5EF4-FFF2-40B4-BE49-F238E27FC236}">
                <a16:creationId xmlns:a16="http://schemas.microsoft.com/office/drawing/2014/main" id="{C1E3DDF4-7673-4F0E-B995-EB31735BA98A}"/>
              </a:ext>
            </a:extLst>
          </p:cNvPr>
          <p:cNvSpPr>
            <a:spLocks noGrp="1"/>
          </p:cNvSpPr>
          <p:nvPr/>
        </p:nvSpPr>
        <p:spPr>
          <a:xfrm>
            <a:off x="7610475" y="2344102"/>
            <a:ext cx="723900" cy="28575"/>
          </a:xfrm>
          <a:prstGeom prst="rect">
            <a:avLst/>
          </a:prstGeom>
          <a:solidFill>
            <a:srgbClr val="B65C3A"/>
          </a:solidFill>
          <a:ln w="0">
            <a:solidFill>
              <a:srgbClr val="B65C3A"/>
            </a:solidFill>
            <a:prstDash val="solid"/>
          </a:ln>
        </p:spPr>
        <p:txBody>
          <a:bodyPr/>
          <a:lstStyle/>
          <a:p>
            <a:endParaRPr lang="en-AU"/>
          </a:p>
        </p:txBody>
      </p:sp>
      <p:sp>
        <p:nvSpPr>
          <p:cNvPr id="28" name="Rectangle 27">
            <a:extLst>
              <a:ext uri="{FF2B5EF4-FFF2-40B4-BE49-F238E27FC236}">
                <a16:creationId xmlns:a16="http://schemas.microsoft.com/office/drawing/2014/main" id="{6E401892-C528-4AFB-9ED9-E9AF2584BB1C}"/>
              </a:ext>
            </a:extLst>
          </p:cNvPr>
          <p:cNvSpPr>
            <a:spLocks noGrp="1"/>
          </p:cNvSpPr>
          <p:nvPr/>
        </p:nvSpPr>
        <p:spPr>
          <a:xfrm>
            <a:off x="7393779" y="5019674"/>
            <a:ext cx="4264821" cy="552451"/>
          </a:xfrm>
          <a:prstGeom prst="rect">
            <a:avLst/>
          </a:prstGeom>
          <a:noFill/>
          <a:ln w="0">
            <a:noFill/>
            <a:prstDash val="solid"/>
          </a:ln>
        </p:spPr>
        <p:txBody>
          <a:bodyPr anchor="ctr"/>
          <a:lstStyle/>
          <a:p>
            <a:pPr algn="r">
              <a:defRPr sz="1125" b="0">
                <a:solidFill>
                  <a:srgbClr val="F6F0E1"/>
                </a:solidFill>
                <a:latin typeface="Aptos"/>
                <a:ea typeface="Aptos"/>
                <a:cs typeface="Aptos"/>
              </a:defRPr>
            </a:pPr>
            <a:r>
              <a:rPr sz="1125" b="0" dirty="0">
                <a:solidFill>
                  <a:srgbClr val="B8A56F"/>
                </a:solidFill>
                <a:latin typeface="Aptos"/>
                <a:ea typeface="Aptos"/>
                <a:cs typeface="Aptos"/>
              </a:rPr>
              <a:t>Australian and American personnel at Bearcat beside the EMU emblem and motto, March 1970. Public domain.</a:t>
            </a:r>
          </a:p>
        </p:txBody>
      </p:sp>
      <p:sp>
        <p:nvSpPr>
          <p:cNvPr id="29" name="Rectangle 28">
            <a:extLst>
              <a:ext uri="{FF2B5EF4-FFF2-40B4-BE49-F238E27FC236}">
                <a16:creationId xmlns:a16="http://schemas.microsoft.com/office/drawing/2014/main" id="{5F39B185-165E-4846-871D-B2B576961A11}"/>
              </a:ext>
            </a:extLst>
          </p:cNvPr>
          <p:cNvSpPr>
            <a:spLocks noGrp="1"/>
          </p:cNvSpPr>
          <p:nvPr/>
        </p:nvSpPr>
        <p:spPr>
          <a:xfrm>
            <a:off x="10079355" y="5476875"/>
            <a:ext cx="1579245" cy="190500"/>
          </a:xfrm>
          <a:prstGeom prst="rect">
            <a:avLst/>
          </a:prstGeom>
          <a:noFill/>
          <a:ln w="0">
            <a:noFill/>
            <a:prstDash val="solid"/>
          </a:ln>
        </p:spPr>
        <p:txBody>
          <a:bodyPr anchor="ctr"/>
          <a:lstStyle/>
          <a:p>
            <a:pPr algn="r">
              <a:defRPr sz="675" b="1">
                <a:solidFill>
                  <a:srgbClr val="8FA68F"/>
                </a:solidFill>
                <a:latin typeface="Aptos"/>
                <a:ea typeface="Aptos"/>
                <a:cs typeface="Aptos"/>
              </a:defRPr>
            </a:pPr>
            <a:r>
              <a:rPr sz="675" b="1" dirty="0">
                <a:solidFill>
                  <a:srgbClr val="8FA68F"/>
                </a:solidFill>
                <a:latin typeface="Aptos"/>
                <a:ea typeface="Aptos"/>
                <a:cs typeface="Aptos"/>
              </a:rPr>
              <a:t>AUSTRALIAN WAR MEMORIAL</a:t>
            </a:r>
          </a:p>
        </p:txBody>
      </p:sp>
      <p:sp>
        <p:nvSpPr>
          <p:cNvPr id="30" name="Rectangle 29">
            <a:extLst>
              <a:ext uri="{FF2B5EF4-FFF2-40B4-BE49-F238E27FC236}">
                <a16:creationId xmlns:a16="http://schemas.microsoft.com/office/drawing/2014/main" id="{28FCF679-12E4-4B87-9B58-CE5DCB8A46DD}"/>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315D43"/>
                </a:solidFill>
                <a:latin typeface="Aptos"/>
                <a:ea typeface="Aptos"/>
                <a:cs typeface="Aptos"/>
              </a:defRPr>
            </a:pPr>
            <a:r>
              <a:rPr sz="638" b="0">
                <a:solidFill>
                  <a:srgbClr val="315D43"/>
                </a:solidFill>
                <a:latin typeface="Aptos"/>
                <a:ea typeface="Aptos"/>
                <a:cs typeface="Aptos"/>
              </a:rPr>
              <a:t>Sources: navy.gov.au; hueyvets.com/135th-ahc; AWM collection NAVY21074</a:t>
            </a:r>
          </a:p>
        </p:txBody>
      </p:sp>
    </p:spTree>
    <p:extLst>
      <p:ext uri="{BB962C8B-B14F-4D97-AF65-F5344CB8AC3E}">
        <p14:creationId xmlns:p14="http://schemas.microsoft.com/office/powerpoint/2010/main" val="754196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7392D"/>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CACE959A-07D2-4F5A-8B3B-DCD346011B4A}"/>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DFCD2ABB-68CD-46B8-A626-FD748F4E7560}"/>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B8A56F"/>
                </a:solidFill>
                <a:latin typeface="Aptos"/>
                <a:ea typeface="Aptos"/>
                <a:cs typeface="Aptos"/>
              </a:defRPr>
            </a:pPr>
            <a:r>
              <a:rPr sz="975" b="1">
                <a:solidFill>
                  <a:srgbClr val="B8A56F"/>
                </a:solidFill>
                <a:latin typeface="Aptos"/>
                <a:ea typeface="Aptos"/>
                <a:cs typeface="Aptos"/>
              </a:rPr>
              <a:t>FORMATION</a:t>
            </a:r>
          </a:p>
        </p:txBody>
      </p:sp>
      <p:sp>
        <p:nvSpPr>
          <p:cNvPr id="3" name="Rectangle 2">
            <a:extLst>
              <a:ext uri="{FF2B5EF4-FFF2-40B4-BE49-F238E27FC236}">
                <a16:creationId xmlns:a16="http://schemas.microsoft.com/office/drawing/2014/main" id="{D5A3D611-7880-4D79-92EA-C831EB72CE45}"/>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B8A56F"/>
                </a:solidFill>
                <a:latin typeface="Aptos Display"/>
                <a:ea typeface="Aptos Display"/>
                <a:cs typeface="Aptos Display"/>
              </a:defRPr>
            </a:pPr>
            <a:r>
              <a:rPr sz="975" b="1">
                <a:solidFill>
                  <a:srgbClr val="B8A56F"/>
                </a:solidFill>
                <a:latin typeface="Aptos Display"/>
                <a:ea typeface="Aptos Display"/>
                <a:cs typeface="Aptos Display"/>
              </a:rPr>
              <a:t>03</a:t>
            </a:r>
          </a:p>
        </p:txBody>
      </p:sp>
      <p:sp>
        <p:nvSpPr>
          <p:cNvPr id="4" name="Rectangle 3">
            <a:extLst>
              <a:ext uri="{FF2B5EF4-FFF2-40B4-BE49-F238E27FC236}">
                <a16:creationId xmlns:a16="http://schemas.microsoft.com/office/drawing/2014/main" id="{203B4B44-EADE-4A7D-AE8C-7AACBF43E463}"/>
              </a:ext>
            </a:extLst>
          </p:cNvPr>
          <p:cNvSpPr>
            <a:spLocks noGrp="1"/>
          </p:cNvSpPr>
          <p:nvPr/>
        </p:nvSpPr>
        <p:spPr>
          <a:xfrm>
            <a:off x="533400" y="6343650"/>
            <a:ext cx="11125200" cy="9525"/>
          </a:xfrm>
          <a:prstGeom prst="rect">
            <a:avLst/>
          </a:prstGeom>
          <a:solidFill>
            <a:srgbClr val="315D43"/>
          </a:solidFill>
          <a:ln w="0">
            <a:solidFill>
              <a:srgbClr val="315D43"/>
            </a:solidFill>
            <a:prstDash val="solid"/>
          </a:ln>
        </p:spPr>
        <p:txBody>
          <a:bodyPr/>
          <a:lstStyle/>
          <a:p>
            <a:endParaRPr lang="en-AU"/>
          </a:p>
        </p:txBody>
      </p:sp>
      <p:sp>
        <p:nvSpPr>
          <p:cNvPr id="5" name="Rectangle 4">
            <a:extLst>
              <a:ext uri="{FF2B5EF4-FFF2-40B4-BE49-F238E27FC236}">
                <a16:creationId xmlns:a16="http://schemas.microsoft.com/office/drawing/2014/main" id="{E44403E9-3B47-4884-B331-182D1B0CF50D}"/>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E9DFC6"/>
                </a:solidFill>
                <a:latin typeface="Georgia"/>
                <a:ea typeface="Georgia"/>
                <a:cs typeface="Georgia"/>
              </a:defRPr>
            </a:pPr>
            <a:r>
              <a:rPr sz="2850" b="1">
                <a:solidFill>
                  <a:srgbClr val="E9DFC6"/>
                </a:solidFill>
                <a:latin typeface="Georgia"/>
                <a:ea typeface="Georgia"/>
                <a:cs typeface="Georgia"/>
              </a:rPr>
              <a:t>A pilot shortage created an experiment.</a:t>
            </a:r>
          </a:p>
        </p:txBody>
      </p:sp>
      <p:sp>
        <p:nvSpPr>
          <p:cNvPr id="6" name="Rectangle 5">
            <a:extLst>
              <a:ext uri="{FF2B5EF4-FFF2-40B4-BE49-F238E27FC236}">
                <a16:creationId xmlns:a16="http://schemas.microsoft.com/office/drawing/2014/main" id="{30502B2D-FC21-45C0-B0C9-7F28AD26E436}"/>
              </a:ext>
            </a:extLst>
          </p:cNvPr>
          <p:cNvSpPr>
            <a:spLocks noGrp="1"/>
          </p:cNvSpPr>
          <p:nvPr/>
        </p:nvSpPr>
        <p:spPr>
          <a:xfrm>
            <a:off x="552450" y="1409700"/>
            <a:ext cx="10477500" cy="361950"/>
          </a:xfrm>
          <a:prstGeom prst="rect">
            <a:avLst/>
          </a:prstGeom>
          <a:noFill/>
          <a:ln w="0">
            <a:noFill/>
            <a:prstDash val="solid"/>
          </a:ln>
        </p:spPr>
        <p:txBody>
          <a:bodyPr anchor="ctr"/>
          <a:lstStyle/>
          <a:p>
            <a:pPr algn="l">
              <a:defRPr sz="1200" b="0">
                <a:solidFill>
                  <a:srgbClr val="8FA68F"/>
                </a:solidFill>
                <a:latin typeface="Aptos"/>
                <a:ea typeface="Aptos"/>
                <a:cs typeface="Aptos"/>
              </a:defRPr>
            </a:pPr>
            <a:r>
              <a:rPr sz="1200" b="0">
                <a:solidFill>
                  <a:srgbClr val="8FA68F"/>
                </a:solidFill>
                <a:latin typeface="Aptos"/>
                <a:ea typeface="Aptos"/>
                <a:cs typeface="Aptos"/>
              </a:rPr>
              <a:t>A request for people—not aircraft—set a joint combat unit in motion.</a:t>
            </a:r>
          </a:p>
        </p:txBody>
      </p:sp>
      <p:sp>
        <p:nvSpPr>
          <p:cNvPr id="7" name="Rectangle 6">
            <a:extLst>
              <a:ext uri="{FF2B5EF4-FFF2-40B4-BE49-F238E27FC236}">
                <a16:creationId xmlns:a16="http://schemas.microsoft.com/office/drawing/2014/main" id="{969F3A02-4E35-481A-8E23-FB7E0267B667}"/>
              </a:ext>
            </a:extLst>
          </p:cNvPr>
          <p:cNvSpPr>
            <a:spLocks noGrp="1"/>
          </p:cNvSpPr>
          <p:nvPr/>
        </p:nvSpPr>
        <p:spPr>
          <a:xfrm>
            <a:off x="990600" y="3543300"/>
            <a:ext cx="10096500" cy="38100"/>
          </a:xfrm>
          <a:prstGeom prst="rect">
            <a:avLst/>
          </a:prstGeom>
          <a:solidFill>
            <a:srgbClr val="B8A56F"/>
          </a:solidFill>
          <a:ln w="0">
            <a:solidFill>
              <a:srgbClr val="B8A56F"/>
            </a:solidFill>
            <a:prstDash val="solid"/>
          </a:ln>
        </p:spPr>
        <p:txBody>
          <a:bodyPr/>
          <a:lstStyle/>
          <a:p>
            <a:endParaRPr lang="en-AU"/>
          </a:p>
        </p:txBody>
      </p:sp>
      <p:sp>
        <p:nvSpPr>
          <p:cNvPr id="8" name="Oval 7">
            <a:extLst>
              <a:ext uri="{FF2B5EF4-FFF2-40B4-BE49-F238E27FC236}">
                <a16:creationId xmlns:a16="http://schemas.microsoft.com/office/drawing/2014/main" id="{5D1131F3-DA8A-4E1A-BBBE-15E1ABE956BF}"/>
              </a:ext>
            </a:extLst>
          </p:cNvPr>
          <p:cNvSpPr>
            <a:spLocks noGrp="1"/>
          </p:cNvSpPr>
          <p:nvPr/>
        </p:nvSpPr>
        <p:spPr>
          <a:xfrm>
            <a:off x="1066800" y="3400425"/>
            <a:ext cx="285750" cy="285750"/>
          </a:xfrm>
          <a:prstGeom prst="ellipse">
            <a:avLst/>
          </a:prstGeom>
          <a:solidFill>
            <a:srgbClr val="B8A56F"/>
          </a:solidFill>
          <a:ln w="0">
            <a:solidFill>
              <a:srgbClr val="B8A56F"/>
            </a:solidFill>
            <a:prstDash val="solid"/>
          </a:ln>
        </p:spPr>
        <p:txBody>
          <a:bodyPr/>
          <a:lstStyle/>
          <a:p>
            <a:endParaRPr lang="en-AU"/>
          </a:p>
        </p:txBody>
      </p:sp>
      <p:sp>
        <p:nvSpPr>
          <p:cNvPr id="9" name="Rectangle 8">
            <a:extLst>
              <a:ext uri="{FF2B5EF4-FFF2-40B4-BE49-F238E27FC236}">
                <a16:creationId xmlns:a16="http://schemas.microsoft.com/office/drawing/2014/main" id="{2E7D84FD-CE40-4B8A-A64D-2BBA52969D6E}"/>
              </a:ext>
            </a:extLst>
          </p:cNvPr>
          <p:cNvSpPr>
            <a:spLocks noGrp="1"/>
          </p:cNvSpPr>
          <p:nvPr/>
        </p:nvSpPr>
        <p:spPr>
          <a:xfrm>
            <a:off x="742950" y="2571750"/>
            <a:ext cx="952500" cy="266700"/>
          </a:xfrm>
          <a:prstGeom prst="rect">
            <a:avLst/>
          </a:prstGeom>
          <a:noFill/>
          <a:ln w="0">
            <a:noFill/>
            <a:prstDash val="solid"/>
          </a:ln>
        </p:spPr>
        <p:txBody>
          <a:bodyPr anchor="ctr"/>
          <a:lstStyle/>
          <a:p>
            <a:pPr algn="ctr">
              <a:defRPr sz="1050" b="1">
                <a:solidFill>
                  <a:srgbClr val="B8A56F"/>
                </a:solidFill>
                <a:latin typeface="Aptos Display"/>
                <a:ea typeface="Aptos Display"/>
                <a:cs typeface="Aptos Display"/>
              </a:defRPr>
            </a:pPr>
            <a:r>
              <a:rPr sz="1050" b="1">
                <a:solidFill>
                  <a:srgbClr val="B8A56F"/>
                </a:solidFill>
                <a:latin typeface="Aptos Display"/>
                <a:ea typeface="Aptos Display"/>
                <a:cs typeface="Aptos Display"/>
              </a:rPr>
              <a:t>DEC 1966</a:t>
            </a:r>
          </a:p>
        </p:txBody>
      </p:sp>
      <p:sp>
        <p:nvSpPr>
          <p:cNvPr id="10" name="Rectangle 9">
            <a:extLst>
              <a:ext uri="{FF2B5EF4-FFF2-40B4-BE49-F238E27FC236}">
                <a16:creationId xmlns:a16="http://schemas.microsoft.com/office/drawing/2014/main" id="{4C401281-A76F-4A67-B203-CF522D95D864}"/>
              </a:ext>
            </a:extLst>
          </p:cNvPr>
          <p:cNvSpPr>
            <a:spLocks noGrp="1"/>
          </p:cNvSpPr>
          <p:nvPr/>
        </p:nvSpPr>
        <p:spPr>
          <a:xfrm>
            <a:off x="476250" y="3848100"/>
            <a:ext cx="1466850" cy="323850"/>
          </a:xfrm>
          <a:prstGeom prst="rect">
            <a:avLst/>
          </a:prstGeom>
          <a:noFill/>
          <a:ln w="0">
            <a:noFill/>
            <a:prstDash val="solid"/>
          </a:ln>
        </p:spPr>
        <p:txBody>
          <a:bodyPr anchor="ctr"/>
          <a:lstStyle/>
          <a:p>
            <a:pPr algn="ctr">
              <a:defRPr sz="1350" b="1">
                <a:solidFill>
                  <a:srgbClr val="E9DFC6"/>
                </a:solidFill>
                <a:latin typeface="Aptos"/>
                <a:ea typeface="Aptos"/>
                <a:cs typeface="Aptos"/>
              </a:defRPr>
            </a:pPr>
            <a:r>
              <a:rPr sz="1350" b="1">
                <a:solidFill>
                  <a:srgbClr val="E9DFC6"/>
                </a:solidFill>
                <a:latin typeface="Aptos"/>
                <a:ea typeface="Aptos"/>
                <a:cs typeface="Aptos"/>
              </a:rPr>
              <a:t>U.S. request</a:t>
            </a:r>
          </a:p>
        </p:txBody>
      </p:sp>
      <p:sp>
        <p:nvSpPr>
          <p:cNvPr id="11" name="Rectangle 10">
            <a:extLst>
              <a:ext uri="{FF2B5EF4-FFF2-40B4-BE49-F238E27FC236}">
                <a16:creationId xmlns:a16="http://schemas.microsoft.com/office/drawing/2014/main" id="{FE283047-77AE-41A0-A494-0C6C235E5C50}"/>
              </a:ext>
            </a:extLst>
          </p:cNvPr>
          <p:cNvSpPr>
            <a:spLocks noGrp="1"/>
          </p:cNvSpPr>
          <p:nvPr/>
        </p:nvSpPr>
        <p:spPr>
          <a:xfrm>
            <a:off x="400050" y="4248150"/>
            <a:ext cx="1619250" cy="838200"/>
          </a:xfrm>
          <a:prstGeom prst="rect">
            <a:avLst/>
          </a:prstGeom>
          <a:noFill/>
          <a:ln w="0">
            <a:noFill/>
            <a:prstDash val="solid"/>
          </a:ln>
        </p:spPr>
        <p:txBody>
          <a:bodyPr anchor="ctr"/>
          <a:lstStyle/>
          <a:p>
            <a:pPr algn="ctr">
              <a:defRPr sz="1050" b="0">
                <a:solidFill>
                  <a:srgbClr val="8FA68F"/>
                </a:solidFill>
                <a:latin typeface="Aptos"/>
                <a:ea typeface="Aptos"/>
                <a:cs typeface="Aptos"/>
              </a:defRPr>
            </a:pPr>
            <a:r>
              <a:rPr sz="1050" b="0">
                <a:solidFill>
                  <a:srgbClr val="8FA68F"/>
                </a:solidFill>
                <a:latin typeface="Aptos"/>
                <a:ea typeface="Aptos"/>
                <a:cs typeface="Aptos"/>
              </a:rPr>
              <a:t>Australia is asked for helicopter aircrew and maintainers.</a:t>
            </a:r>
          </a:p>
        </p:txBody>
      </p:sp>
      <p:sp>
        <p:nvSpPr>
          <p:cNvPr id="12" name="Oval 11">
            <a:extLst>
              <a:ext uri="{FF2B5EF4-FFF2-40B4-BE49-F238E27FC236}">
                <a16:creationId xmlns:a16="http://schemas.microsoft.com/office/drawing/2014/main" id="{9434BAF0-8212-41A0-8C2C-CC22C6B2023F}"/>
              </a:ext>
            </a:extLst>
          </p:cNvPr>
          <p:cNvSpPr>
            <a:spLocks noGrp="1"/>
          </p:cNvSpPr>
          <p:nvPr/>
        </p:nvSpPr>
        <p:spPr>
          <a:xfrm>
            <a:off x="3219450" y="3400425"/>
            <a:ext cx="285750" cy="285750"/>
          </a:xfrm>
          <a:prstGeom prst="ellipse">
            <a:avLst/>
          </a:prstGeom>
          <a:solidFill>
            <a:srgbClr val="B8A56F"/>
          </a:solidFill>
          <a:ln w="0">
            <a:solidFill>
              <a:srgbClr val="B8A56F"/>
            </a:solidFill>
            <a:prstDash val="solid"/>
          </a:ln>
        </p:spPr>
        <p:txBody>
          <a:bodyPr/>
          <a:lstStyle/>
          <a:p>
            <a:endParaRPr lang="en-AU"/>
          </a:p>
        </p:txBody>
      </p:sp>
      <p:sp>
        <p:nvSpPr>
          <p:cNvPr id="13" name="Rectangle 12">
            <a:extLst>
              <a:ext uri="{FF2B5EF4-FFF2-40B4-BE49-F238E27FC236}">
                <a16:creationId xmlns:a16="http://schemas.microsoft.com/office/drawing/2014/main" id="{AC0A1A62-8D7F-49EB-88E1-CD30268784BA}"/>
              </a:ext>
            </a:extLst>
          </p:cNvPr>
          <p:cNvSpPr>
            <a:spLocks noGrp="1"/>
          </p:cNvSpPr>
          <p:nvPr/>
        </p:nvSpPr>
        <p:spPr>
          <a:xfrm>
            <a:off x="2895600" y="2571750"/>
            <a:ext cx="952500" cy="266700"/>
          </a:xfrm>
          <a:prstGeom prst="rect">
            <a:avLst/>
          </a:prstGeom>
          <a:noFill/>
          <a:ln w="0">
            <a:noFill/>
            <a:prstDash val="solid"/>
          </a:ln>
        </p:spPr>
        <p:txBody>
          <a:bodyPr anchor="ctr"/>
          <a:lstStyle/>
          <a:p>
            <a:pPr algn="ctr">
              <a:defRPr sz="1050" b="1">
                <a:solidFill>
                  <a:srgbClr val="B8A56F"/>
                </a:solidFill>
                <a:latin typeface="Aptos Display"/>
                <a:ea typeface="Aptos Display"/>
                <a:cs typeface="Aptos Display"/>
              </a:defRPr>
            </a:pPr>
            <a:r>
              <a:rPr sz="1050" b="1">
                <a:solidFill>
                  <a:srgbClr val="B8A56F"/>
                </a:solidFill>
                <a:latin typeface="Aptos Display"/>
                <a:ea typeface="Aptos Display"/>
                <a:cs typeface="Aptos Display"/>
              </a:rPr>
              <a:t>JUL 1967</a:t>
            </a:r>
          </a:p>
        </p:txBody>
      </p:sp>
      <p:sp>
        <p:nvSpPr>
          <p:cNvPr id="14" name="Rectangle 13">
            <a:extLst>
              <a:ext uri="{FF2B5EF4-FFF2-40B4-BE49-F238E27FC236}">
                <a16:creationId xmlns:a16="http://schemas.microsoft.com/office/drawing/2014/main" id="{69B32B0E-A161-4F23-A3A5-C78FD2C5F3F6}"/>
              </a:ext>
            </a:extLst>
          </p:cNvPr>
          <p:cNvSpPr>
            <a:spLocks noGrp="1"/>
          </p:cNvSpPr>
          <p:nvPr/>
        </p:nvSpPr>
        <p:spPr>
          <a:xfrm>
            <a:off x="2628900" y="3848100"/>
            <a:ext cx="1466850" cy="323850"/>
          </a:xfrm>
          <a:prstGeom prst="rect">
            <a:avLst/>
          </a:prstGeom>
          <a:noFill/>
          <a:ln w="0">
            <a:noFill/>
            <a:prstDash val="solid"/>
          </a:ln>
        </p:spPr>
        <p:txBody>
          <a:bodyPr anchor="ctr"/>
          <a:lstStyle/>
          <a:p>
            <a:pPr algn="ctr">
              <a:defRPr sz="1350" b="1">
                <a:solidFill>
                  <a:srgbClr val="E9DFC6"/>
                </a:solidFill>
                <a:latin typeface="Aptos"/>
                <a:ea typeface="Aptos"/>
                <a:cs typeface="Aptos"/>
              </a:defRPr>
            </a:pPr>
            <a:r>
              <a:rPr sz="1350" b="1">
                <a:solidFill>
                  <a:srgbClr val="E9DFC6"/>
                </a:solidFill>
                <a:latin typeface="Aptos"/>
                <a:ea typeface="Aptos"/>
                <a:cs typeface="Aptos"/>
              </a:rPr>
              <a:t>RANHFV formed</a:t>
            </a:r>
          </a:p>
        </p:txBody>
      </p:sp>
      <p:sp>
        <p:nvSpPr>
          <p:cNvPr id="15" name="Rectangle 14">
            <a:extLst>
              <a:ext uri="{FF2B5EF4-FFF2-40B4-BE49-F238E27FC236}">
                <a16:creationId xmlns:a16="http://schemas.microsoft.com/office/drawing/2014/main" id="{E7F2951D-D40F-4D4C-957F-F5A61C752A01}"/>
              </a:ext>
            </a:extLst>
          </p:cNvPr>
          <p:cNvSpPr>
            <a:spLocks noGrp="1"/>
          </p:cNvSpPr>
          <p:nvPr/>
        </p:nvSpPr>
        <p:spPr>
          <a:xfrm>
            <a:off x="2552700" y="4248150"/>
            <a:ext cx="1619250" cy="838200"/>
          </a:xfrm>
          <a:prstGeom prst="rect">
            <a:avLst/>
          </a:prstGeom>
          <a:noFill/>
          <a:ln w="0">
            <a:noFill/>
            <a:prstDash val="solid"/>
          </a:ln>
        </p:spPr>
        <p:txBody>
          <a:bodyPr anchor="ctr"/>
          <a:lstStyle/>
          <a:p>
            <a:pPr algn="ctr">
              <a:defRPr sz="1050" b="0">
                <a:solidFill>
                  <a:srgbClr val="8FA68F"/>
                </a:solidFill>
                <a:latin typeface="Aptos"/>
                <a:ea typeface="Aptos"/>
                <a:cs typeface="Aptos"/>
              </a:defRPr>
            </a:pPr>
            <a:r>
              <a:rPr sz="1050" b="0">
                <a:solidFill>
                  <a:srgbClr val="8FA68F"/>
                </a:solidFill>
                <a:latin typeface="Aptos"/>
                <a:ea typeface="Aptos"/>
                <a:cs typeface="Aptos"/>
              </a:rPr>
              <a:t>Fleet Air Arm personnel prepare for air-mobile operations.</a:t>
            </a:r>
          </a:p>
        </p:txBody>
      </p:sp>
      <p:sp>
        <p:nvSpPr>
          <p:cNvPr id="16" name="Oval 15">
            <a:extLst>
              <a:ext uri="{FF2B5EF4-FFF2-40B4-BE49-F238E27FC236}">
                <a16:creationId xmlns:a16="http://schemas.microsoft.com/office/drawing/2014/main" id="{84CAEDF8-5FC2-43CC-8859-D3DBA2278008}"/>
              </a:ext>
            </a:extLst>
          </p:cNvPr>
          <p:cNvSpPr>
            <a:spLocks noGrp="1"/>
          </p:cNvSpPr>
          <p:nvPr/>
        </p:nvSpPr>
        <p:spPr>
          <a:xfrm>
            <a:off x="5372100" y="3400425"/>
            <a:ext cx="285750" cy="285750"/>
          </a:xfrm>
          <a:prstGeom prst="ellipse">
            <a:avLst/>
          </a:prstGeom>
          <a:solidFill>
            <a:srgbClr val="B65C3A"/>
          </a:solidFill>
          <a:ln w="0">
            <a:solidFill>
              <a:srgbClr val="B65C3A"/>
            </a:solidFill>
            <a:prstDash val="solid"/>
          </a:ln>
        </p:spPr>
        <p:txBody>
          <a:bodyPr/>
          <a:lstStyle/>
          <a:p>
            <a:endParaRPr lang="en-AU"/>
          </a:p>
        </p:txBody>
      </p:sp>
      <p:sp>
        <p:nvSpPr>
          <p:cNvPr id="17" name="Rectangle 16">
            <a:extLst>
              <a:ext uri="{FF2B5EF4-FFF2-40B4-BE49-F238E27FC236}">
                <a16:creationId xmlns:a16="http://schemas.microsoft.com/office/drawing/2014/main" id="{8E3B42A4-C51F-49EB-AD52-06E728331FD9}"/>
              </a:ext>
            </a:extLst>
          </p:cNvPr>
          <p:cNvSpPr>
            <a:spLocks noGrp="1"/>
          </p:cNvSpPr>
          <p:nvPr/>
        </p:nvSpPr>
        <p:spPr>
          <a:xfrm>
            <a:off x="5048250" y="2571750"/>
            <a:ext cx="952500" cy="266700"/>
          </a:xfrm>
          <a:prstGeom prst="rect">
            <a:avLst/>
          </a:prstGeom>
          <a:noFill/>
          <a:ln w="0">
            <a:noFill/>
            <a:prstDash val="solid"/>
          </a:ln>
        </p:spPr>
        <p:txBody>
          <a:bodyPr anchor="ctr"/>
          <a:lstStyle/>
          <a:p>
            <a:pPr algn="ctr">
              <a:defRPr sz="1050" b="1">
                <a:solidFill>
                  <a:srgbClr val="B8A56F"/>
                </a:solidFill>
                <a:latin typeface="Aptos Display"/>
                <a:ea typeface="Aptos Display"/>
                <a:cs typeface="Aptos Display"/>
              </a:defRPr>
            </a:pPr>
            <a:r>
              <a:rPr sz="1050" b="1">
                <a:solidFill>
                  <a:srgbClr val="B8A56F"/>
                </a:solidFill>
                <a:latin typeface="Aptos Display"/>
                <a:ea typeface="Aptos Display"/>
                <a:cs typeface="Aptos Display"/>
              </a:rPr>
              <a:t>16–17 OCT</a:t>
            </a:r>
          </a:p>
        </p:txBody>
      </p:sp>
      <p:sp>
        <p:nvSpPr>
          <p:cNvPr id="18" name="Rectangle 17">
            <a:extLst>
              <a:ext uri="{FF2B5EF4-FFF2-40B4-BE49-F238E27FC236}">
                <a16:creationId xmlns:a16="http://schemas.microsoft.com/office/drawing/2014/main" id="{24C7000E-0286-465A-A304-6EFC2D50050B}"/>
              </a:ext>
            </a:extLst>
          </p:cNvPr>
          <p:cNvSpPr>
            <a:spLocks noGrp="1"/>
          </p:cNvSpPr>
          <p:nvPr/>
        </p:nvSpPr>
        <p:spPr>
          <a:xfrm>
            <a:off x="4781550" y="3848100"/>
            <a:ext cx="1466850" cy="323850"/>
          </a:xfrm>
          <a:prstGeom prst="rect">
            <a:avLst/>
          </a:prstGeom>
          <a:noFill/>
          <a:ln w="0">
            <a:noFill/>
            <a:prstDash val="solid"/>
          </a:ln>
        </p:spPr>
        <p:txBody>
          <a:bodyPr anchor="ctr"/>
          <a:lstStyle/>
          <a:p>
            <a:pPr algn="ctr">
              <a:defRPr sz="1350" b="1">
                <a:solidFill>
                  <a:srgbClr val="E9DFC6"/>
                </a:solidFill>
                <a:latin typeface="Aptos"/>
                <a:ea typeface="Aptos"/>
                <a:cs typeface="Aptos"/>
              </a:defRPr>
            </a:pPr>
            <a:r>
              <a:rPr sz="1350" b="1">
                <a:solidFill>
                  <a:srgbClr val="E9DFC6"/>
                </a:solidFill>
                <a:latin typeface="Aptos"/>
                <a:ea typeface="Aptos"/>
                <a:cs typeface="Aptos"/>
              </a:rPr>
              <a:t>Vietnam arrival</a:t>
            </a:r>
          </a:p>
        </p:txBody>
      </p:sp>
      <p:sp>
        <p:nvSpPr>
          <p:cNvPr id="19" name="Rectangle 18">
            <a:extLst>
              <a:ext uri="{FF2B5EF4-FFF2-40B4-BE49-F238E27FC236}">
                <a16:creationId xmlns:a16="http://schemas.microsoft.com/office/drawing/2014/main" id="{A30A138A-E3C2-4D1E-9F16-3BF877EC0033}"/>
              </a:ext>
            </a:extLst>
          </p:cNvPr>
          <p:cNvSpPr>
            <a:spLocks noGrp="1"/>
          </p:cNvSpPr>
          <p:nvPr/>
        </p:nvSpPr>
        <p:spPr>
          <a:xfrm>
            <a:off x="4705350" y="4248150"/>
            <a:ext cx="1619250" cy="838200"/>
          </a:xfrm>
          <a:prstGeom prst="rect">
            <a:avLst/>
          </a:prstGeom>
          <a:noFill/>
          <a:ln w="0">
            <a:noFill/>
            <a:prstDash val="solid"/>
          </a:ln>
        </p:spPr>
        <p:txBody>
          <a:bodyPr anchor="ctr"/>
          <a:lstStyle/>
          <a:p>
            <a:pPr algn="ctr">
              <a:defRPr sz="1050" b="0">
                <a:solidFill>
                  <a:srgbClr val="8FA68F"/>
                </a:solidFill>
                <a:latin typeface="Aptos"/>
                <a:ea typeface="Aptos"/>
                <a:cs typeface="Aptos"/>
              </a:defRPr>
            </a:pPr>
            <a:r>
              <a:rPr sz="1050" b="0">
                <a:solidFill>
                  <a:srgbClr val="8FA68F"/>
                </a:solidFill>
                <a:latin typeface="Aptos"/>
                <a:ea typeface="Aptos"/>
                <a:cs typeface="Aptos"/>
              </a:rPr>
              <a:t>The first contingent joins the 135th at Vung Tau.</a:t>
            </a:r>
          </a:p>
        </p:txBody>
      </p:sp>
      <p:sp>
        <p:nvSpPr>
          <p:cNvPr id="20" name="Oval 19">
            <a:extLst>
              <a:ext uri="{FF2B5EF4-FFF2-40B4-BE49-F238E27FC236}">
                <a16:creationId xmlns:a16="http://schemas.microsoft.com/office/drawing/2014/main" id="{A0D13196-DC3B-40A3-AF5A-1147044C8F87}"/>
              </a:ext>
            </a:extLst>
          </p:cNvPr>
          <p:cNvSpPr>
            <a:spLocks noGrp="1"/>
          </p:cNvSpPr>
          <p:nvPr/>
        </p:nvSpPr>
        <p:spPr>
          <a:xfrm>
            <a:off x="7524750" y="3400425"/>
            <a:ext cx="285750" cy="285750"/>
          </a:xfrm>
          <a:prstGeom prst="ellipse">
            <a:avLst/>
          </a:prstGeom>
          <a:solidFill>
            <a:srgbClr val="B8A56F"/>
          </a:solidFill>
          <a:ln w="0">
            <a:solidFill>
              <a:srgbClr val="B8A56F"/>
            </a:solidFill>
            <a:prstDash val="solid"/>
          </a:ln>
        </p:spPr>
        <p:txBody>
          <a:bodyPr/>
          <a:lstStyle/>
          <a:p>
            <a:endParaRPr lang="en-AU"/>
          </a:p>
        </p:txBody>
      </p:sp>
      <p:sp>
        <p:nvSpPr>
          <p:cNvPr id="21" name="Rectangle 20">
            <a:extLst>
              <a:ext uri="{FF2B5EF4-FFF2-40B4-BE49-F238E27FC236}">
                <a16:creationId xmlns:a16="http://schemas.microsoft.com/office/drawing/2014/main" id="{491E4058-637C-49CF-B149-E1274113EE71}"/>
              </a:ext>
            </a:extLst>
          </p:cNvPr>
          <p:cNvSpPr>
            <a:spLocks noGrp="1"/>
          </p:cNvSpPr>
          <p:nvPr/>
        </p:nvSpPr>
        <p:spPr>
          <a:xfrm>
            <a:off x="7200900" y="2571750"/>
            <a:ext cx="952500" cy="266700"/>
          </a:xfrm>
          <a:prstGeom prst="rect">
            <a:avLst/>
          </a:prstGeom>
          <a:noFill/>
          <a:ln w="0">
            <a:noFill/>
            <a:prstDash val="solid"/>
          </a:ln>
        </p:spPr>
        <p:txBody>
          <a:bodyPr anchor="ctr"/>
          <a:lstStyle/>
          <a:p>
            <a:pPr algn="ctr">
              <a:defRPr sz="1050" b="1">
                <a:solidFill>
                  <a:srgbClr val="B8A56F"/>
                </a:solidFill>
                <a:latin typeface="Aptos Display"/>
                <a:ea typeface="Aptos Display"/>
                <a:cs typeface="Aptos Display"/>
              </a:defRPr>
            </a:pPr>
            <a:r>
              <a:rPr sz="1050" b="1">
                <a:solidFill>
                  <a:srgbClr val="B8A56F"/>
                </a:solidFill>
                <a:latin typeface="Aptos Display"/>
                <a:ea typeface="Aptos Display"/>
                <a:cs typeface="Aptos Display"/>
              </a:rPr>
              <a:t>3 NOV 1967</a:t>
            </a:r>
          </a:p>
        </p:txBody>
      </p:sp>
      <p:sp>
        <p:nvSpPr>
          <p:cNvPr id="22" name="Rectangle 21">
            <a:extLst>
              <a:ext uri="{FF2B5EF4-FFF2-40B4-BE49-F238E27FC236}">
                <a16:creationId xmlns:a16="http://schemas.microsoft.com/office/drawing/2014/main" id="{F7B2EA04-EB32-4DD9-B806-9136A6DF48C3}"/>
              </a:ext>
            </a:extLst>
          </p:cNvPr>
          <p:cNvSpPr>
            <a:spLocks noGrp="1"/>
          </p:cNvSpPr>
          <p:nvPr/>
        </p:nvSpPr>
        <p:spPr>
          <a:xfrm>
            <a:off x="6934200" y="3848100"/>
            <a:ext cx="1466850" cy="323850"/>
          </a:xfrm>
          <a:prstGeom prst="rect">
            <a:avLst/>
          </a:prstGeom>
          <a:noFill/>
          <a:ln w="0">
            <a:noFill/>
            <a:prstDash val="solid"/>
          </a:ln>
        </p:spPr>
        <p:txBody>
          <a:bodyPr anchor="ctr"/>
          <a:lstStyle/>
          <a:p>
            <a:pPr algn="ctr">
              <a:defRPr sz="1350" b="1">
                <a:solidFill>
                  <a:srgbClr val="E9DFC6"/>
                </a:solidFill>
                <a:latin typeface="Aptos"/>
                <a:ea typeface="Aptos"/>
                <a:cs typeface="Aptos"/>
              </a:defRPr>
            </a:pPr>
            <a:r>
              <a:rPr sz="1350" b="1">
                <a:solidFill>
                  <a:srgbClr val="E9DFC6"/>
                </a:solidFill>
                <a:latin typeface="Aptos"/>
                <a:ea typeface="Aptos"/>
                <a:cs typeface="Aptos"/>
              </a:rPr>
              <a:t>First mission</a:t>
            </a:r>
          </a:p>
        </p:txBody>
      </p:sp>
      <p:sp>
        <p:nvSpPr>
          <p:cNvPr id="23" name="Rectangle 22">
            <a:extLst>
              <a:ext uri="{FF2B5EF4-FFF2-40B4-BE49-F238E27FC236}">
                <a16:creationId xmlns:a16="http://schemas.microsoft.com/office/drawing/2014/main" id="{7F63411F-CD0D-4B7A-9190-1D25CC792F5F}"/>
              </a:ext>
            </a:extLst>
          </p:cNvPr>
          <p:cNvSpPr>
            <a:spLocks noGrp="1"/>
          </p:cNvSpPr>
          <p:nvPr/>
        </p:nvSpPr>
        <p:spPr>
          <a:xfrm>
            <a:off x="6858000" y="4248150"/>
            <a:ext cx="1619250" cy="838200"/>
          </a:xfrm>
          <a:prstGeom prst="rect">
            <a:avLst/>
          </a:prstGeom>
          <a:noFill/>
          <a:ln w="0">
            <a:noFill/>
            <a:prstDash val="solid"/>
          </a:ln>
        </p:spPr>
        <p:txBody>
          <a:bodyPr anchor="ctr"/>
          <a:lstStyle/>
          <a:p>
            <a:pPr algn="ctr">
              <a:defRPr sz="1050" b="0">
                <a:solidFill>
                  <a:srgbClr val="8FA68F"/>
                </a:solidFill>
                <a:latin typeface="Aptos"/>
                <a:ea typeface="Aptos"/>
                <a:cs typeface="Aptos"/>
              </a:defRPr>
            </a:pPr>
            <a:r>
              <a:rPr sz="1050" b="0">
                <a:solidFill>
                  <a:srgbClr val="8FA68F"/>
                </a:solidFill>
                <a:latin typeface="Aptos"/>
                <a:ea typeface="Aptos"/>
                <a:cs typeface="Aptos"/>
              </a:rPr>
              <a:t>EMU begins operational flying in South Vietnam.</a:t>
            </a:r>
          </a:p>
        </p:txBody>
      </p:sp>
      <p:sp>
        <p:nvSpPr>
          <p:cNvPr id="24" name="Oval 23">
            <a:extLst>
              <a:ext uri="{FF2B5EF4-FFF2-40B4-BE49-F238E27FC236}">
                <a16:creationId xmlns:a16="http://schemas.microsoft.com/office/drawing/2014/main" id="{8505428F-E752-4D48-B1D1-4E4F976AA974}"/>
              </a:ext>
            </a:extLst>
          </p:cNvPr>
          <p:cNvSpPr>
            <a:spLocks noGrp="1"/>
          </p:cNvSpPr>
          <p:nvPr/>
        </p:nvSpPr>
        <p:spPr>
          <a:xfrm>
            <a:off x="9677400" y="3400425"/>
            <a:ext cx="285750" cy="285750"/>
          </a:xfrm>
          <a:prstGeom prst="ellipse">
            <a:avLst/>
          </a:prstGeom>
          <a:solidFill>
            <a:srgbClr val="B8A56F"/>
          </a:solidFill>
          <a:ln w="0">
            <a:solidFill>
              <a:srgbClr val="B8A56F"/>
            </a:solidFill>
            <a:prstDash val="solid"/>
          </a:ln>
        </p:spPr>
        <p:txBody>
          <a:bodyPr/>
          <a:lstStyle/>
          <a:p>
            <a:endParaRPr lang="en-AU"/>
          </a:p>
        </p:txBody>
      </p:sp>
      <p:sp>
        <p:nvSpPr>
          <p:cNvPr id="25" name="Rectangle 24">
            <a:extLst>
              <a:ext uri="{FF2B5EF4-FFF2-40B4-BE49-F238E27FC236}">
                <a16:creationId xmlns:a16="http://schemas.microsoft.com/office/drawing/2014/main" id="{9FC94697-2CDC-4465-B6BD-A2AD12923744}"/>
              </a:ext>
            </a:extLst>
          </p:cNvPr>
          <p:cNvSpPr>
            <a:spLocks noGrp="1"/>
          </p:cNvSpPr>
          <p:nvPr/>
        </p:nvSpPr>
        <p:spPr>
          <a:xfrm>
            <a:off x="9353550" y="2571750"/>
            <a:ext cx="952500" cy="266700"/>
          </a:xfrm>
          <a:prstGeom prst="rect">
            <a:avLst/>
          </a:prstGeom>
          <a:noFill/>
          <a:ln w="0">
            <a:noFill/>
            <a:prstDash val="solid"/>
          </a:ln>
        </p:spPr>
        <p:txBody>
          <a:bodyPr anchor="ctr"/>
          <a:lstStyle/>
          <a:p>
            <a:pPr algn="ctr">
              <a:defRPr sz="1050" b="1">
                <a:solidFill>
                  <a:srgbClr val="B8A56F"/>
                </a:solidFill>
                <a:latin typeface="Aptos Display"/>
                <a:ea typeface="Aptos Display"/>
                <a:cs typeface="Aptos Display"/>
              </a:defRPr>
            </a:pPr>
            <a:r>
              <a:rPr sz="1050" b="1">
                <a:solidFill>
                  <a:srgbClr val="B8A56F"/>
                </a:solidFill>
                <a:latin typeface="Aptos Display"/>
                <a:ea typeface="Aptos Display"/>
                <a:cs typeface="Aptos Display"/>
              </a:rPr>
              <a:t>JUN 1971</a:t>
            </a:r>
          </a:p>
        </p:txBody>
      </p:sp>
      <p:sp>
        <p:nvSpPr>
          <p:cNvPr id="26" name="Rectangle 25">
            <a:extLst>
              <a:ext uri="{FF2B5EF4-FFF2-40B4-BE49-F238E27FC236}">
                <a16:creationId xmlns:a16="http://schemas.microsoft.com/office/drawing/2014/main" id="{99C002F2-3097-4AD0-ADEF-BA215D9352A5}"/>
              </a:ext>
            </a:extLst>
          </p:cNvPr>
          <p:cNvSpPr>
            <a:spLocks noGrp="1"/>
          </p:cNvSpPr>
          <p:nvPr/>
        </p:nvSpPr>
        <p:spPr>
          <a:xfrm>
            <a:off x="9086850" y="3848100"/>
            <a:ext cx="1466850" cy="323850"/>
          </a:xfrm>
          <a:prstGeom prst="rect">
            <a:avLst/>
          </a:prstGeom>
          <a:noFill/>
          <a:ln w="0">
            <a:noFill/>
            <a:prstDash val="solid"/>
          </a:ln>
        </p:spPr>
        <p:txBody>
          <a:bodyPr anchor="ctr"/>
          <a:lstStyle/>
          <a:p>
            <a:pPr algn="ctr">
              <a:defRPr sz="1350" b="1">
                <a:solidFill>
                  <a:srgbClr val="E9DFC6"/>
                </a:solidFill>
                <a:latin typeface="Aptos"/>
                <a:ea typeface="Aptos"/>
                <a:cs typeface="Aptos"/>
              </a:defRPr>
            </a:pPr>
            <a:r>
              <a:rPr sz="1350" b="1">
                <a:solidFill>
                  <a:srgbClr val="E9DFC6"/>
                </a:solidFill>
                <a:latin typeface="Aptos"/>
                <a:ea typeface="Aptos"/>
                <a:cs typeface="Aptos"/>
              </a:rPr>
              <a:t>RAN departs</a:t>
            </a:r>
          </a:p>
        </p:txBody>
      </p:sp>
      <p:sp>
        <p:nvSpPr>
          <p:cNvPr id="27" name="Rectangle 26">
            <a:extLst>
              <a:ext uri="{FF2B5EF4-FFF2-40B4-BE49-F238E27FC236}">
                <a16:creationId xmlns:a16="http://schemas.microsoft.com/office/drawing/2014/main" id="{238102D1-4D14-4FBD-849B-1DA009B0FD1D}"/>
              </a:ext>
            </a:extLst>
          </p:cNvPr>
          <p:cNvSpPr>
            <a:spLocks noGrp="1"/>
          </p:cNvSpPr>
          <p:nvPr/>
        </p:nvSpPr>
        <p:spPr>
          <a:xfrm>
            <a:off x="9010650" y="4248150"/>
            <a:ext cx="1619250" cy="838200"/>
          </a:xfrm>
          <a:prstGeom prst="rect">
            <a:avLst/>
          </a:prstGeom>
          <a:noFill/>
          <a:ln w="0">
            <a:noFill/>
            <a:prstDash val="solid"/>
          </a:ln>
        </p:spPr>
        <p:txBody>
          <a:bodyPr anchor="ctr"/>
          <a:lstStyle/>
          <a:p>
            <a:pPr algn="ctr">
              <a:defRPr sz="1050" b="0">
                <a:solidFill>
                  <a:srgbClr val="8FA68F"/>
                </a:solidFill>
                <a:latin typeface="Aptos"/>
                <a:ea typeface="Aptos"/>
                <a:cs typeface="Aptos"/>
              </a:defRPr>
            </a:pPr>
            <a:r>
              <a:rPr sz="1050" b="0">
                <a:solidFill>
                  <a:srgbClr val="8FA68F"/>
                </a:solidFill>
                <a:latin typeface="Aptos"/>
                <a:ea typeface="Aptos"/>
                <a:cs typeface="Aptos"/>
              </a:rPr>
              <a:t>Four successive contingents complete the deployment.</a:t>
            </a:r>
          </a:p>
        </p:txBody>
      </p:sp>
      <p:sp>
        <p:nvSpPr>
          <p:cNvPr id="28" name="Rectangle 27">
            <a:extLst>
              <a:ext uri="{FF2B5EF4-FFF2-40B4-BE49-F238E27FC236}">
                <a16:creationId xmlns:a16="http://schemas.microsoft.com/office/drawing/2014/main" id="{F39DC34C-ECF4-43F2-9A4E-8E0B42F976AC}"/>
              </a:ext>
            </a:extLst>
          </p:cNvPr>
          <p:cNvSpPr>
            <a:spLocks noGrp="1"/>
          </p:cNvSpPr>
          <p:nvPr/>
        </p:nvSpPr>
        <p:spPr>
          <a:xfrm>
            <a:off x="723900" y="5334000"/>
            <a:ext cx="2190750" cy="685800"/>
          </a:xfrm>
          <a:prstGeom prst="rect">
            <a:avLst/>
          </a:prstGeom>
          <a:noFill/>
          <a:ln w="0">
            <a:noFill/>
            <a:prstDash val="solid"/>
          </a:ln>
        </p:spPr>
        <p:txBody>
          <a:bodyPr anchor="ctr"/>
          <a:lstStyle/>
          <a:p>
            <a:pPr algn="l">
              <a:defRPr sz="4350" b="1">
                <a:solidFill>
                  <a:srgbClr val="315D43"/>
                </a:solidFill>
                <a:latin typeface="Aptos Display"/>
                <a:ea typeface="Aptos Display"/>
                <a:cs typeface="Aptos Display"/>
              </a:defRPr>
            </a:pPr>
            <a:r>
              <a:rPr sz="4350" b="1">
                <a:solidFill>
                  <a:srgbClr val="315D43"/>
                </a:solidFill>
                <a:latin typeface="Aptos Display"/>
                <a:ea typeface="Aptos Display"/>
                <a:cs typeface="Aptos Display"/>
              </a:rPr>
              <a:t>1967</a:t>
            </a:r>
          </a:p>
        </p:txBody>
      </p:sp>
      <p:sp>
        <p:nvSpPr>
          <p:cNvPr id="29" name="Rectangle 28">
            <a:extLst>
              <a:ext uri="{FF2B5EF4-FFF2-40B4-BE49-F238E27FC236}">
                <a16:creationId xmlns:a16="http://schemas.microsoft.com/office/drawing/2014/main" id="{20A26D81-A236-48B0-B5B8-DA2D8430187E}"/>
              </a:ext>
            </a:extLst>
          </p:cNvPr>
          <p:cNvSpPr>
            <a:spLocks noGrp="1"/>
          </p:cNvSpPr>
          <p:nvPr/>
        </p:nvSpPr>
        <p:spPr>
          <a:xfrm>
            <a:off x="3048000" y="5391150"/>
            <a:ext cx="7848600" cy="609600"/>
          </a:xfrm>
          <a:prstGeom prst="rect">
            <a:avLst/>
          </a:prstGeom>
          <a:noFill/>
          <a:ln w="0">
            <a:noFill/>
            <a:prstDash val="solid"/>
          </a:ln>
        </p:spPr>
        <p:txBody>
          <a:bodyPr anchor="ctr"/>
          <a:lstStyle/>
          <a:p>
            <a:pPr algn="l">
              <a:defRPr sz="1800" b="1">
                <a:solidFill>
                  <a:srgbClr val="F6F0E1"/>
                </a:solidFill>
                <a:latin typeface="Georgia"/>
                <a:ea typeface="Georgia"/>
                <a:cs typeface="Georgia"/>
              </a:defRPr>
            </a:pPr>
            <a:r>
              <a:rPr sz="1800" b="1">
                <a:solidFill>
                  <a:srgbClr val="F6F0E1"/>
                </a:solidFill>
                <a:latin typeface="Georgia"/>
                <a:ea typeface="Georgia"/>
                <a:cs typeface="Georgia"/>
              </a:rPr>
              <a:t>A company-sized force was assembled, trained, integrated and sent into combat in under a year.</a:t>
            </a:r>
          </a:p>
        </p:txBody>
      </p:sp>
      <p:sp>
        <p:nvSpPr>
          <p:cNvPr id="30" name="Rectangle 29">
            <a:extLst>
              <a:ext uri="{FF2B5EF4-FFF2-40B4-BE49-F238E27FC236}">
                <a16:creationId xmlns:a16="http://schemas.microsoft.com/office/drawing/2014/main" id="{CEBD3EEB-DBC2-46AA-9EF7-4F73925B28A0}"/>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8FA68F"/>
                </a:solidFill>
                <a:latin typeface="Aptos"/>
                <a:ea typeface="Aptos"/>
                <a:cs typeface="Aptos"/>
              </a:defRPr>
            </a:pPr>
            <a:r>
              <a:rPr sz="638" b="0">
                <a:solidFill>
                  <a:srgbClr val="8FA68F"/>
                </a:solidFill>
                <a:latin typeface="Aptos"/>
                <a:ea typeface="Aptos"/>
                <a:cs typeface="Aptos"/>
              </a:rPr>
              <a:t>Sources: Anzac Portal; Department of Veterans’ Affairs EMU memorial; navy.gov.au</a:t>
            </a:r>
          </a:p>
        </p:txBody>
      </p:sp>
    </p:spTree>
    <p:extLst>
      <p:ext uri="{BB962C8B-B14F-4D97-AF65-F5344CB8AC3E}">
        <p14:creationId xmlns:p14="http://schemas.microsoft.com/office/powerpoint/2010/main" val="1981033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DFC6"/>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EE6CB1F-E4A2-4BB0-BCA7-FE221AFB9EF8}"/>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023B8FD2-E97B-4B42-BD26-4695D15B6280}"/>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315D43"/>
                </a:solidFill>
                <a:latin typeface="Aptos"/>
                <a:ea typeface="Aptos"/>
                <a:cs typeface="Aptos"/>
              </a:defRPr>
            </a:pPr>
            <a:r>
              <a:rPr sz="975" b="1">
                <a:solidFill>
                  <a:srgbClr val="315D43"/>
                </a:solidFill>
                <a:latin typeface="Aptos"/>
                <a:ea typeface="Aptos"/>
                <a:cs typeface="Aptos"/>
              </a:rPr>
              <a:t>COMMAND STRUCTURE</a:t>
            </a:r>
          </a:p>
        </p:txBody>
      </p:sp>
      <p:sp>
        <p:nvSpPr>
          <p:cNvPr id="3" name="Rectangle 2">
            <a:extLst>
              <a:ext uri="{FF2B5EF4-FFF2-40B4-BE49-F238E27FC236}">
                <a16:creationId xmlns:a16="http://schemas.microsoft.com/office/drawing/2014/main" id="{87A1BF8F-A2E1-4AA2-87B6-5F9727417F6C}"/>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315D43"/>
                </a:solidFill>
                <a:latin typeface="Aptos Display"/>
                <a:ea typeface="Aptos Display"/>
                <a:cs typeface="Aptos Display"/>
              </a:defRPr>
            </a:pPr>
            <a:r>
              <a:rPr sz="975" b="1">
                <a:solidFill>
                  <a:srgbClr val="315D43"/>
                </a:solidFill>
                <a:latin typeface="Aptos Display"/>
                <a:ea typeface="Aptos Display"/>
                <a:cs typeface="Aptos Display"/>
              </a:rPr>
              <a:t>04</a:t>
            </a:r>
          </a:p>
        </p:txBody>
      </p:sp>
      <p:sp>
        <p:nvSpPr>
          <p:cNvPr id="4" name="Rectangle 3">
            <a:extLst>
              <a:ext uri="{FF2B5EF4-FFF2-40B4-BE49-F238E27FC236}">
                <a16:creationId xmlns:a16="http://schemas.microsoft.com/office/drawing/2014/main" id="{FC62DE85-B056-437C-9612-E00239B9FDB8}"/>
              </a:ext>
            </a:extLst>
          </p:cNvPr>
          <p:cNvSpPr>
            <a:spLocks noGrp="1"/>
          </p:cNvSpPr>
          <p:nvPr/>
        </p:nvSpPr>
        <p:spPr>
          <a:xfrm>
            <a:off x="533400" y="6343650"/>
            <a:ext cx="11125200" cy="9525"/>
          </a:xfrm>
          <a:prstGeom prst="rect">
            <a:avLst/>
          </a:prstGeom>
          <a:solidFill>
            <a:srgbClr val="B8A56F"/>
          </a:solidFill>
          <a:ln w="0">
            <a:solidFill>
              <a:srgbClr val="B8A56F"/>
            </a:solidFill>
            <a:prstDash val="solid"/>
          </a:ln>
        </p:spPr>
        <p:txBody>
          <a:bodyPr/>
          <a:lstStyle/>
          <a:p>
            <a:endParaRPr lang="en-AU"/>
          </a:p>
        </p:txBody>
      </p:sp>
      <p:sp>
        <p:nvSpPr>
          <p:cNvPr id="5" name="Rectangle 4">
            <a:extLst>
              <a:ext uri="{FF2B5EF4-FFF2-40B4-BE49-F238E27FC236}">
                <a16:creationId xmlns:a16="http://schemas.microsoft.com/office/drawing/2014/main" id="{5C9F8585-2A9A-4E82-B7DC-CD59DF6D5E28}"/>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17392D"/>
                </a:solidFill>
                <a:latin typeface="Georgia"/>
                <a:ea typeface="Georgia"/>
                <a:cs typeface="Georgia"/>
              </a:defRPr>
            </a:pPr>
            <a:r>
              <a:rPr sz="2850" b="1">
                <a:solidFill>
                  <a:srgbClr val="17392D"/>
                </a:solidFill>
                <a:latin typeface="Georgia"/>
                <a:ea typeface="Georgia"/>
                <a:cs typeface="Georgia"/>
              </a:rPr>
              <a:t>Operationally American; nationally Australian.</a:t>
            </a:r>
          </a:p>
        </p:txBody>
      </p:sp>
      <p:sp>
        <p:nvSpPr>
          <p:cNvPr id="6" name="Rectangle 5">
            <a:extLst>
              <a:ext uri="{FF2B5EF4-FFF2-40B4-BE49-F238E27FC236}">
                <a16:creationId xmlns:a16="http://schemas.microsoft.com/office/drawing/2014/main" id="{9AE96180-D8B6-4730-BB37-7124108F055B}"/>
              </a:ext>
            </a:extLst>
          </p:cNvPr>
          <p:cNvSpPr>
            <a:spLocks noGrp="1"/>
          </p:cNvSpPr>
          <p:nvPr/>
        </p:nvSpPr>
        <p:spPr>
          <a:xfrm>
            <a:off x="552450" y="1428750"/>
            <a:ext cx="8096250" cy="342900"/>
          </a:xfrm>
          <a:prstGeom prst="rect">
            <a:avLst/>
          </a:prstGeom>
          <a:noFill/>
          <a:ln w="0">
            <a:noFill/>
            <a:prstDash val="solid"/>
          </a:ln>
        </p:spPr>
        <p:txBody>
          <a:bodyPr anchor="ctr"/>
          <a:lstStyle/>
          <a:p>
            <a:pPr algn="l">
              <a:defRPr sz="1275" b="0">
                <a:solidFill>
                  <a:srgbClr val="315D43"/>
                </a:solidFill>
                <a:latin typeface="Aptos"/>
                <a:ea typeface="Aptos"/>
                <a:cs typeface="Aptos"/>
              </a:defRPr>
            </a:pPr>
            <a:r>
              <a:rPr sz="1275" b="0">
                <a:solidFill>
                  <a:srgbClr val="315D43"/>
                </a:solidFill>
                <a:latin typeface="Aptos"/>
                <a:ea typeface="Aptos"/>
                <a:cs typeface="Aptos"/>
              </a:rPr>
              <a:t>RAN personnel retained their service identity while flying inside the U.S. Army aviation chain.</a:t>
            </a:r>
          </a:p>
        </p:txBody>
      </p:sp>
      <p:sp>
        <p:nvSpPr>
          <p:cNvPr id="7" name="Rectangle 6">
            <a:extLst>
              <a:ext uri="{FF2B5EF4-FFF2-40B4-BE49-F238E27FC236}">
                <a16:creationId xmlns:a16="http://schemas.microsoft.com/office/drawing/2014/main" id="{82A55482-A430-4558-BAB6-E5127955B93F}"/>
              </a:ext>
            </a:extLst>
          </p:cNvPr>
          <p:cNvSpPr>
            <a:spLocks noGrp="1"/>
          </p:cNvSpPr>
          <p:nvPr/>
        </p:nvSpPr>
        <p:spPr>
          <a:xfrm>
            <a:off x="533400" y="2076450"/>
            <a:ext cx="7239000" cy="609600"/>
          </a:xfrm>
          <a:prstGeom prst="rect">
            <a:avLst/>
          </a:prstGeom>
          <a:solidFill>
            <a:srgbClr val="17392D"/>
          </a:solidFill>
          <a:ln w="0">
            <a:solidFill>
              <a:srgbClr val="17392D"/>
            </a:solidFill>
            <a:prstDash val="solid"/>
          </a:ln>
        </p:spPr>
        <p:txBody>
          <a:bodyPr/>
          <a:lstStyle/>
          <a:p>
            <a:endParaRPr lang="en-AU"/>
          </a:p>
        </p:txBody>
      </p:sp>
      <p:sp>
        <p:nvSpPr>
          <p:cNvPr id="8" name="Rectangle 7">
            <a:extLst>
              <a:ext uri="{FF2B5EF4-FFF2-40B4-BE49-F238E27FC236}">
                <a16:creationId xmlns:a16="http://schemas.microsoft.com/office/drawing/2014/main" id="{1F25E9DC-5317-48CA-87FD-502D39D62B0F}"/>
              </a:ext>
            </a:extLst>
          </p:cNvPr>
          <p:cNvSpPr>
            <a:spLocks noGrp="1"/>
          </p:cNvSpPr>
          <p:nvPr/>
        </p:nvSpPr>
        <p:spPr>
          <a:xfrm>
            <a:off x="704850" y="2143125"/>
            <a:ext cx="1714500" cy="190500"/>
          </a:xfrm>
          <a:prstGeom prst="rect">
            <a:avLst/>
          </a:prstGeom>
          <a:noFill/>
          <a:ln w="0">
            <a:noFill/>
            <a:prstDash val="solid"/>
          </a:ln>
        </p:spPr>
        <p:txBody>
          <a:bodyPr anchor="ctr"/>
          <a:lstStyle/>
          <a:p>
            <a:pPr algn="l">
              <a:defRPr sz="750" b="1">
                <a:solidFill>
                  <a:srgbClr val="B8A56F"/>
                </a:solidFill>
                <a:latin typeface="Aptos"/>
                <a:ea typeface="Aptos"/>
                <a:cs typeface="Aptos"/>
              </a:defRPr>
            </a:pPr>
            <a:r>
              <a:rPr sz="750" b="1">
                <a:solidFill>
                  <a:srgbClr val="B8A56F"/>
                </a:solidFill>
                <a:latin typeface="Aptos"/>
                <a:ea typeface="Aptos"/>
                <a:cs typeface="Aptos"/>
              </a:rPr>
              <a:t>U.S. ARMY AVIATION</a:t>
            </a:r>
          </a:p>
        </p:txBody>
      </p:sp>
      <p:sp>
        <p:nvSpPr>
          <p:cNvPr id="9" name="Rectangle 8">
            <a:extLst>
              <a:ext uri="{FF2B5EF4-FFF2-40B4-BE49-F238E27FC236}">
                <a16:creationId xmlns:a16="http://schemas.microsoft.com/office/drawing/2014/main" id="{B99FFEAB-D236-415E-B9EA-328DCCB35DCB}"/>
              </a:ext>
            </a:extLst>
          </p:cNvPr>
          <p:cNvSpPr>
            <a:spLocks noGrp="1"/>
          </p:cNvSpPr>
          <p:nvPr/>
        </p:nvSpPr>
        <p:spPr>
          <a:xfrm>
            <a:off x="704850" y="2305050"/>
            <a:ext cx="6896100" cy="295275"/>
          </a:xfrm>
          <a:prstGeom prst="rect">
            <a:avLst/>
          </a:prstGeom>
          <a:noFill/>
          <a:ln w="0">
            <a:noFill/>
            <a:prstDash val="solid"/>
          </a:ln>
        </p:spPr>
        <p:txBody>
          <a:bodyPr anchor="ctr"/>
          <a:lstStyle/>
          <a:p>
            <a:pPr algn="l">
              <a:defRPr sz="1425" b="1">
                <a:solidFill>
                  <a:srgbClr val="FFFFFF"/>
                </a:solidFill>
                <a:latin typeface="Aptos"/>
                <a:ea typeface="Aptos"/>
                <a:cs typeface="Aptos"/>
              </a:defRPr>
            </a:pPr>
            <a:r>
              <a:rPr sz="1425" b="1">
                <a:solidFill>
                  <a:srgbClr val="FFFFFF"/>
                </a:solidFill>
                <a:latin typeface="Aptos"/>
                <a:ea typeface="Aptos"/>
                <a:cs typeface="Aptos"/>
              </a:rPr>
              <a:t>1st Aviation Brigade</a:t>
            </a:r>
          </a:p>
        </p:txBody>
      </p:sp>
      <p:sp>
        <p:nvSpPr>
          <p:cNvPr id="10" name="Rectangle 9">
            <a:extLst>
              <a:ext uri="{FF2B5EF4-FFF2-40B4-BE49-F238E27FC236}">
                <a16:creationId xmlns:a16="http://schemas.microsoft.com/office/drawing/2014/main" id="{DF99C53D-0DC8-45CC-A3DC-4A6497D55F65}"/>
              </a:ext>
            </a:extLst>
          </p:cNvPr>
          <p:cNvSpPr>
            <a:spLocks noGrp="1"/>
          </p:cNvSpPr>
          <p:nvPr/>
        </p:nvSpPr>
        <p:spPr>
          <a:xfrm>
            <a:off x="3971925" y="2667000"/>
            <a:ext cx="285750" cy="228600"/>
          </a:xfrm>
          <a:prstGeom prst="rect">
            <a:avLst/>
          </a:prstGeom>
          <a:noFill/>
          <a:ln w="0">
            <a:noFill/>
            <a:prstDash val="solid"/>
          </a:ln>
        </p:spPr>
        <p:txBody>
          <a:bodyPr anchor="ctr"/>
          <a:lstStyle/>
          <a:p>
            <a:pPr algn="ctr">
              <a:defRPr sz="1425" b="1">
                <a:solidFill>
                  <a:srgbClr val="B65C3A"/>
                </a:solidFill>
                <a:latin typeface="Aptos"/>
                <a:ea typeface="Aptos"/>
                <a:cs typeface="Aptos"/>
              </a:defRPr>
            </a:pPr>
            <a:r>
              <a:rPr sz="1425" b="1">
                <a:solidFill>
                  <a:srgbClr val="B65C3A"/>
                </a:solidFill>
                <a:latin typeface="Aptos"/>
                <a:ea typeface="Aptos"/>
                <a:cs typeface="Aptos"/>
              </a:rPr>
              <a:t>↓</a:t>
            </a:r>
          </a:p>
        </p:txBody>
      </p:sp>
      <p:sp>
        <p:nvSpPr>
          <p:cNvPr id="11" name="Rectangle 10">
            <a:extLst>
              <a:ext uri="{FF2B5EF4-FFF2-40B4-BE49-F238E27FC236}">
                <a16:creationId xmlns:a16="http://schemas.microsoft.com/office/drawing/2014/main" id="{0B26D65A-AFA6-48FD-A65C-09BDC2CFF3D7}"/>
              </a:ext>
            </a:extLst>
          </p:cNvPr>
          <p:cNvSpPr>
            <a:spLocks noGrp="1"/>
          </p:cNvSpPr>
          <p:nvPr/>
        </p:nvSpPr>
        <p:spPr>
          <a:xfrm>
            <a:off x="1057275" y="2876550"/>
            <a:ext cx="6191250" cy="609600"/>
          </a:xfrm>
          <a:prstGeom prst="rect">
            <a:avLst/>
          </a:prstGeom>
          <a:solidFill>
            <a:srgbClr val="315D43"/>
          </a:solidFill>
          <a:ln w="0">
            <a:solidFill>
              <a:srgbClr val="315D43"/>
            </a:solidFill>
            <a:prstDash val="solid"/>
          </a:ln>
        </p:spPr>
        <p:txBody>
          <a:bodyPr/>
          <a:lstStyle/>
          <a:p>
            <a:endParaRPr lang="en-AU"/>
          </a:p>
        </p:txBody>
      </p:sp>
      <p:sp>
        <p:nvSpPr>
          <p:cNvPr id="12" name="Rectangle 11">
            <a:extLst>
              <a:ext uri="{FF2B5EF4-FFF2-40B4-BE49-F238E27FC236}">
                <a16:creationId xmlns:a16="http://schemas.microsoft.com/office/drawing/2014/main" id="{D64C7332-4CD9-482D-9014-82BCA709A612}"/>
              </a:ext>
            </a:extLst>
          </p:cNvPr>
          <p:cNvSpPr>
            <a:spLocks noGrp="1"/>
          </p:cNvSpPr>
          <p:nvPr/>
        </p:nvSpPr>
        <p:spPr>
          <a:xfrm>
            <a:off x="1228725" y="2943225"/>
            <a:ext cx="1714500" cy="190500"/>
          </a:xfrm>
          <a:prstGeom prst="rect">
            <a:avLst/>
          </a:prstGeom>
          <a:noFill/>
          <a:ln w="0">
            <a:noFill/>
            <a:prstDash val="solid"/>
          </a:ln>
        </p:spPr>
        <p:txBody>
          <a:bodyPr anchor="ctr"/>
          <a:lstStyle/>
          <a:p>
            <a:pPr algn="l">
              <a:defRPr sz="750" b="1">
                <a:solidFill>
                  <a:srgbClr val="B8A56F"/>
                </a:solidFill>
                <a:latin typeface="Aptos"/>
                <a:ea typeface="Aptos"/>
                <a:cs typeface="Aptos"/>
              </a:defRPr>
            </a:pPr>
            <a:r>
              <a:rPr sz="750" b="1">
                <a:solidFill>
                  <a:srgbClr val="B8A56F"/>
                </a:solidFill>
                <a:latin typeface="Aptos"/>
                <a:ea typeface="Aptos"/>
                <a:cs typeface="Aptos"/>
              </a:rPr>
              <a:t>GROUP</a:t>
            </a:r>
          </a:p>
        </p:txBody>
      </p:sp>
      <p:sp>
        <p:nvSpPr>
          <p:cNvPr id="13" name="Rectangle 12">
            <a:extLst>
              <a:ext uri="{FF2B5EF4-FFF2-40B4-BE49-F238E27FC236}">
                <a16:creationId xmlns:a16="http://schemas.microsoft.com/office/drawing/2014/main" id="{1A6C43E9-399D-47BC-A7D0-E8FB953A7A5C}"/>
              </a:ext>
            </a:extLst>
          </p:cNvPr>
          <p:cNvSpPr>
            <a:spLocks noGrp="1"/>
          </p:cNvSpPr>
          <p:nvPr/>
        </p:nvSpPr>
        <p:spPr>
          <a:xfrm>
            <a:off x="1228725" y="3105150"/>
            <a:ext cx="5848350" cy="295275"/>
          </a:xfrm>
          <a:prstGeom prst="rect">
            <a:avLst/>
          </a:prstGeom>
          <a:noFill/>
          <a:ln w="0">
            <a:noFill/>
            <a:prstDash val="solid"/>
          </a:ln>
        </p:spPr>
        <p:txBody>
          <a:bodyPr anchor="ctr"/>
          <a:lstStyle/>
          <a:p>
            <a:pPr algn="l">
              <a:defRPr sz="1425" b="1">
                <a:solidFill>
                  <a:srgbClr val="FFFFFF"/>
                </a:solidFill>
                <a:latin typeface="Aptos"/>
                <a:ea typeface="Aptos"/>
                <a:cs typeface="Aptos"/>
              </a:defRPr>
            </a:pPr>
            <a:r>
              <a:rPr sz="1425" b="1">
                <a:solidFill>
                  <a:srgbClr val="FFFFFF"/>
                </a:solidFill>
                <a:latin typeface="Aptos"/>
                <a:ea typeface="Aptos"/>
                <a:cs typeface="Aptos"/>
              </a:rPr>
              <a:t>12th Aviation Group</a:t>
            </a:r>
          </a:p>
        </p:txBody>
      </p:sp>
      <p:sp>
        <p:nvSpPr>
          <p:cNvPr id="14" name="Rectangle 13">
            <a:extLst>
              <a:ext uri="{FF2B5EF4-FFF2-40B4-BE49-F238E27FC236}">
                <a16:creationId xmlns:a16="http://schemas.microsoft.com/office/drawing/2014/main" id="{0EEDEAAA-BE19-45FB-8A87-9CCCD9630CF4}"/>
              </a:ext>
            </a:extLst>
          </p:cNvPr>
          <p:cNvSpPr>
            <a:spLocks noGrp="1"/>
          </p:cNvSpPr>
          <p:nvPr/>
        </p:nvSpPr>
        <p:spPr>
          <a:xfrm>
            <a:off x="3971925" y="3467100"/>
            <a:ext cx="285750" cy="228600"/>
          </a:xfrm>
          <a:prstGeom prst="rect">
            <a:avLst/>
          </a:prstGeom>
          <a:noFill/>
          <a:ln w="0">
            <a:noFill/>
            <a:prstDash val="solid"/>
          </a:ln>
        </p:spPr>
        <p:txBody>
          <a:bodyPr anchor="ctr"/>
          <a:lstStyle/>
          <a:p>
            <a:pPr algn="ctr">
              <a:defRPr sz="1425" b="1">
                <a:solidFill>
                  <a:srgbClr val="B65C3A"/>
                </a:solidFill>
                <a:latin typeface="Aptos"/>
                <a:ea typeface="Aptos"/>
                <a:cs typeface="Aptos"/>
              </a:defRPr>
            </a:pPr>
            <a:r>
              <a:rPr sz="1425" b="1">
                <a:solidFill>
                  <a:srgbClr val="B65C3A"/>
                </a:solidFill>
                <a:latin typeface="Aptos"/>
                <a:ea typeface="Aptos"/>
                <a:cs typeface="Aptos"/>
              </a:rPr>
              <a:t>↓</a:t>
            </a:r>
          </a:p>
        </p:txBody>
      </p:sp>
      <p:sp>
        <p:nvSpPr>
          <p:cNvPr id="15" name="Rectangle 14">
            <a:extLst>
              <a:ext uri="{FF2B5EF4-FFF2-40B4-BE49-F238E27FC236}">
                <a16:creationId xmlns:a16="http://schemas.microsoft.com/office/drawing/2014/main" id="{EA2EB447-E54E-4729-BE50-C2B5DA60963A}"/>
              </a:ext>
            </a:extLst>
          </p:cNvPr>
          <p:cNvSpPr>
            <a:spLocks noGrp="1"/>
          </p:cNvSpPr>
          <p:nvPr/>
        </p:nvSpPr>
        <p:spPr>
          <a:xfrm>
            <a:off x="1581150" y="3676650"/>
            <a:ext cx="5143500" cy="609600"/>
          </a:xfrm>
          <a:prstGeom prst="rect">
            <a:avLst/>
          </a:prstGeom>
          <a:solidFill>
            <a:srgbClr val="52735A"/>
          </a:solidFill>
          <a:ln w="0">
            <a:solidFill>
              <a:srgbClr val="52735A"/>
            </a:solidFill>
            <a:prstDash val="solid"/>
          </a:ln>
        </p:spPr>
        <p:txBody>
          <a:bodyPr/>
          <a:lstStyle/>
          <a:p>
            <a:endParaRPr lang="en-AU"/>
          </a:p>
        </p:txBody>
      </p:sp>
      <p:sp>
        <p:nvSpPr>
          <p:cNvPr id="16" name="Rectangle 15">
            <a:extLst>
              <a:ext uri="{FF2B5EF4-FFF2-40B4-BE49-F238E27FC236}">
                <a16:creationId xmlns:a16="http://schemas.microsoft.com/office/drawing/2014/main" id="{AA3FB4F5-A145-4BBC-A5FE-1428819E6F89}"/>
              </a:ext>
            </a:extLst>
          </p:cNvPr>
          <p:cNvSpPr>
            <a:spLocks noGrp="1"/>
          </p:cNvSpPr>
          <p:nvPr/>
        </p:nvSpPr>
        <p:spPr>
          <a:xfrm>
            <a:off x="1752600" y="3743325"/>
            <a:ext cx="1714500" cy="190500"/>
          </a:xfrm>
          <a:prstGeom prst="rect">
            <a:avLst/>
          </a:prstGeom>
          <a:noFill/>
          <a:ln w="0">
            <a:noFill/>
            <a:prstDash val="solid"/>
          </a:ln>
        </p:spPr>
        <p:txBody>
          <a:bodyPr anchor="ctr"/>
          <a:lstStyle/>
          <a:p>
            <a:pPr algn="l">
              <a:defRPr sz="750" b="1">
                <a:solidFill>
                  <a:srgbClr val="B8A56F"/>
                </a:solidFill>
                <a:latin typeface="Aptos"/>
                <a:ea typeface="Aptos"/>
                <a:cs typeface="Aptos"/>
              </a:defRPr>
            </a:pPr>
            <a:r>
              <a:rPr sz="750" b="1">
                <a:solidFill>
                  <a:srgbClr val="B8A56F"/>
                </a:solidFill>
                <a:latin typeface="Aptos"/>
                <a:ea typeface="Aptos"/>
                <a:cs typeface="Aptos"/>
              </a:rPr>
              <a:t>COMPANY</a:t>
            </a:r>
          </a:p>
        </p:txBody>
      </p:sp>
      <p:sp>
        <p:nvSpPr>
          <p:cNvPr id="17" name="Rectangle 16">
            <a:extLst>
              <a:ext uri="{FF2B5EF4-FFF2-40B4-BE49-F238E27FC236}">
                <a16:creationId xmlns:a16="http://schemas.microsoft.com/office/drawing/2014/main" id="{A54F5DA1-3B2C-438C-A37E-F7E855C052E6}"/>
              </a:ext>
            </a:extLst>
          </p:cNvPr>
          <p:cNvSpPr>
            <a:spLocks noGrp="1"/>
          </p:cNvSpPr>
          <p:nvPr/>
        </p:nvSpPr>
        <p:spPr>
          <a:xfrm>
            <a:off x="1752600" y="3905250"/>
            <a:ext cx="4800600" cy="295275"/>
          </a:xfrm>
          <a:prstGeom prst="rect">
            <a:avLst/>
          </a:prstGeom>
          <a:noFill/>
          <a:ln w="0">
            <a:noFill/>
            <a:prstDash val="solid"/>
          </a:ln>
        </p:spPr>
        <p:txBody>
          <a:bodyPr anchor="ctr"/>
          <a:lstStyle/>
          <a:p>
            <a:pPr algn="l">
              <a:defRPr sz="1425" b="1">
                <a:solidFill>
                  <a:srgbClr val="FFFFFF"/>
                </a:solidFill>
                <a:latin typeface="Aptos"/>
                <a:ea typeface="Aptos"/>
                <a:cs typeface="Aptos"/>
              </a:defRPr>
            </a:pPr>
            <a:r>
              <a:rPr sz="1425" b="1">
                <a:solidFill>
                  <a:srgbClr val="FFFFFF"/>
                </a:solidFill>
                <a:latin typeface="Aptos"/>
                <a:ea typeface="Aptos"/>
                <a:cs typeface="Aptos"/>
              </a:rPr>
              <a:t>135th Assault Helicopter Company</a:t>
            </a:r>
          </a:p>
        </p:txBody>
      </p:sp>
      <p:sp>
        <p:nvSpPr>
          <p:cNvPr id="18" name="Rectangle 17">
            <a:extLst>
              <a:ext uri="{FF2B5EF4-FFF2-40B4-BE49-F238E27FC236}">
                <a16:creationId xmlns:a16="http://schemas.microsoft.com/office/drawing/2014/main" id="{7FF5947F-7087-47F2-9E5C-947D41C33DD4}"/>
              </a:ext>
            </a:extLst>
          </p:cNvPr>
          <p:cNvSpPr>
            <a:spLocks noGrp="1"/>
          </p:cNvSpPr>
          <p:nvPr/>
        </p:nvSpPr>
        <p:spPr>
          <a:xfrm>
            <a:off x="3971925" y="4267200"/>
            <a:ext cx="285750" cy="228600"/>
          </a:xfrm>
          <a:prstGeom prst="rect">
            <a:avLst/>
          </a:prstGeom>
          <a:noFill/>
          <a:ln w="0">
            <a:noFill/>
            <a:prstDash val="solid"/>
          </a:ln>
        </p:spPr>
        <p:txBody>
          <a:bodyPr anchor="ctr"/>
          <a:lstStyle/>
          <a:p>
            <a:pPr algn="ctr">
              <a:defRPr sz="1425" b="1">
                <a:solidFill>
                  <a:srgbClr val="B65C3A"/>
                </a:solidFill>
                <a:latin typeface="Aptos"/>
                <a:ea typeface="Aptos"/>
                <a:cs typeface="Aptos"/>
              </a:defRPr>
            </a:pPr>
            <a:r>
              <a:rPr sz="1425" b="1">
                <a:solidFill>
                  <a:srgbClr val="B65C3A"/>
                </a:solidFill>
                <a:latin typeface="Aptos"/>
                <a:ea typeface="Aptos"/>
                <a:cs typeface="Aptos"/>
              </a:rPr>
              <a:t>↓</a:t>
            </a:r>
          </a:p>
        </p:txBody>
      </p:sp>
      <p:sp>
        <p:nvSpPr>
          <p:cNvPr id="19" name="Rectangle 18">
            <a:extLst>
              <a:ext uri="{FF2B5EF4-FFF2-40B4-BE49-F238E27FC236}">
                <a16:creationId xmlns:a16="http://schemas.microsoft.com/office/drawing/2014/main" id="{47692D0B-858F-407D-A536-FC254EDEEFC3}"/>
              </a:ext>
            </a:extLst>
          </p:cNvPr>
          <p:cNvSpPr>
            <a:spLocks noGrp="1"/>
          </p:cNvSpPr>
          <p:nvPr/>
        </p:nvSpPr>
        <p:spPr>
          <a:xfrm>
            <a:off x="2105025" y="4476750"/>
            <a:ext cx="4095750" cy="609600"/>
          </a:xfrm>
          <a:prstGeom prst="rect">
            <a:avLst/>
          </a:prstGeom>
          <a:solidFill>
            <a:srgbClr val="B65C3A"/>
          </a:solidFill>
          <a:ln w="0">
            <a:solidFill>
              <a:srgbClr val="B65C3A"/>
            </a:solidFill>
            <a:prstDash val="solid"/>
          </a:ln>
        </p:spPr>
        <p:txBody>
          <a:bodyPr/>
          <a:lstStyle/>
          <a:p>
            <a:endParaRPr lang="en-AU"/>
          </a:p>
        </p:txBody>
      </p:sp>
      <p:sp>
        <p:nvSpPr>
          <p:cNvPr id="20" name="Rectangle 19">
            <a:extLst>
              <a:ext uri="{FF2B5EF4-FFF2-40B4-BE49-F238E27FC236}">
                <a16:creationId xmlns:a16="http://schemas.microsoft.com/office/drawing/2014/main" id="{5E0FF716-6FCD-456F-BB7B-33EBBE151D2E}"/>
              </a:ext>
            </a:extLst>
          </p:cNvPr>
          <p:cNvSpPr>
            <a:spLocks noGrp="1"/>
          </p:cNvSpPr>
          <p:nvPr/>
        </p:nvSpPr>
        <p:spPr>
          <a:xfrm>
            <a:off x="2276475" y="4543425"/>
            <a:ext cx="1714500" cy="190500"/>
          </a:xfrm>
          <a:prstGeom prst="rect">
            <a:avLst/>
          </a:prstGeom>
          <a:noFill/>
          <a:ln w="0">
            <a:noFill/>
            <a:prstDash val="solid"/>
          </a:ln>
        </p:spPr>
        <p:txBody>
          <a:bodyPr anchor="ctr"/>
          <a:lstStyle/>
          <a:p>
            <a:pPr algn="l">
              <a:defRPr sz="750" b="1">
                <a:solidFill>
                  <a:srgbClr val="B8A56F"/>
                </a:solidFill>
                <a:latin typeface="Aptos"/>
                <a:ea typeface="Aptos"/>
                <a:cs typeface="Aptos"/>
              </a:defRPr>
            </a:pPr>
            <a:r>
              <a:rPr sz="750" b="1">
                <a:solidFill>
                  <a:srgbClr val="B8A56F"/>
                </a:solidFill>
                <a:latin typeface="Aptos"/>
                <a:ea typeface="Aptos"/>
                <a:cs typeface="Aptos"/>
              </a:rPr>
              <a:t>EMBEDDED RAN ELEMENT</a:t>
            </a:r>
          </a:p>
        </p:txBody>
      </p:sp>
      <p:sp>
        <p:nvSpPr>
          <p:cNvPr id="21" name="Rectangle 20">
            <a:extLst>
              <a:ext uri="{FF2B5EF4-FFF2-40B4-BE49-F238E27FC236}">
                <a16:creationId xmlns:a16="http://schemas.microsoft.com/office/drawing/2014/main" id="{42DD37E6-40CA-443C-A692-694349103026}"/>
              </a:ext>
            </a:extLst>
          </p:cNvPr>
          <p:cNvSpPr>
            <a:spLocks noGrp="1"/>
          </p:cNvSpPr>
          <p:nvPr/>
        </p:nvSpPr>
        <p:spPr>
          <a:xfrm>
            <a:off x="2276475" y="4705350"/>
            <a:ext cx="3752850" cy="295275"/>
          </a:xfrm>
          <a:prstGeom prst="rect">
            <a:avLst/>
          </a:prstGeom>
          <a:noFill/>
          <a:ln w="0">
            <a:noFill/>
            <a:prstDash val="solid"/>
          </a:ln>
        </p:spPr>
        <p:txBody>
          <a:bodyPr anchor="ctr"/>
          <a:lstStyle/>
          <a:p>
            <a:pPr algn="l">
              <a:defRPr sz="1425" b="1">
                <a:solidFill>
                  <a:srgbClr val="FFFFFF"/>
                </a:solidFill>
                <a:latin typeface="Georgia"/>
                <a:ea typeface="Georgia"/>
                <a:cs typeface="Georgia"/>
              </a:defRPr>
            </a:pPr>
            <a:r>
              <a:rPr sz="1425" b="1">
                <a:solidFill>
                  <a:srgbClr val="FFFFFF"/>
                </a:solidFill>
                <a:latin typeface="Georgia"/>
                <a:ea typeface="Georgia"/>
                <a:cs typeface="Georgia"/>
              </a:rPr>
              <a:t>RAN Helicopter Flight Vietnam</a:t>
            </a:r>
          </a:p>
        </p:txBody>
      </p:sp>
      <p:sp>
        <p:nvSpPr>
          <p:cNvPr id="22" name="Rectangle 21">
            <a:extLst>
              <a:ext uri="{FF2B5EF4-FFF2-40B4-BE49-F238E27FC236}">
                <a16:creationId xmlns:a16="http://schemas.microsoft.com/office/drawing/2014/main" id="{7AF7E1A1-1999-45A8-B734-15896F935E90}"/>
              </a:ext>
            </a:extLst>
          </p:cNvPr>
          <p:cNvSpPr>
            <a:spLocks noGrp="1"/>
          </p:cNvSpPr>
          <p:nvPr/>
        </p:nvSpPr>
        <p:spPr>
          <a:xfrm>
            <a:off x="8286750" y="2076450"/>
            <a:ext cx="3143250" cy="228600"/>
          </a:xfrm>
          <a:prstGeom prst="rect">
            <a:avLst/>
          </a:prstGeom>
          <a:noFill/>
          <a:ln w="0">
            <a:noFill/>
            <a:prstDash val="solid"/>
          </a:ln>
        </p:spPr>
        <p:txBody>
          <a:bodyPr anchor="ctr"/>
          <a:lstStyle/>
          <a:p>
            <a:pPr algn="l">
              <a:defRPr sz="900" b="1">
                <a:solidFill>
                  <a:srgbClr val="B65C3A"/>
                </a:solidFill>
                <a:latin typeface="Aptos"/>
                <a:ea typeface="Aptos"/>
                <a:cs typeface="Aptos"/>
              </a:defRPr>
            </a:pPr>
            <a:r>
              <a:rPr sz="900" b="1">
                <a:solidFill>
                  <a:srgbClr val="B65C3A"/>
                </a:solidFill>
                <a:latin typeface="Aptos"/>
                <a:ea typeface="Aptos"/>
                <a:cs typeface="Aptos"/>
              </a:rPr>
              <a:t>SUPPORTED ON THE GROUND</a:t>
            </a:r>
          </a:p>
        </p:txBody>
      </p:sp>
      <p:sp>
        <p:nvSpPr>
          <p:cNvPr id="23" name="Rectangle 22">
            <a:extLst>
              <a:ext uri="{FF2B5EF4-FFF2-40B4-BE49-F238E27FC236}">
                <a16:creationId xmlns:a16="http://schemas.microsoft.com/office/drawing/2014/main" id="{CB31CC4E-63EB-4E9E-BD97-25AE3CB15094}"/>
              </a:ext>
            </a:extLst>
          </p:cNvPr>
          <p:cNvSpPr>
            <a:spLocks noGrp="1"/>
          </p:cNvSpPr>
          <p:nvPr/>
        </p:nvSpPr>
        <p:spPr>
          <a:xfrm>
            <a:off x="8286750" y="2457450"/>
            <a:ext cx="361950" cy="266700"/>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01</a:t>
            </a:r>
          </a:p>
        </p:txBody>
      </p:sp>
      <p:sp>
        <p:nvSpPr>
          <p:cNvPr id="24" name="Rectangle 23">
            <a:extLst>
              <a:ext uri="{FF2B5EF4-FFF2-40B4-BE49-F238E27FC236}">
                <a16:creationId xmlns:a16="http://schemas.microsoft.com/office/drawing/2014/main" id="{EAF346AA-C921-4D18-8DE5-871C5A7B555C}"/>
              </a:ext>
            </a:extLst>
          </p:cNvPr>
          <p:cNvSpPr>
            <a:spLocks noGrp="1"/>
          </p:cNvSpPr>
          <p:nvPr/>
        </p:nvSpPr>
        <p:spPr>
          <a:xfrm>
            <a:off x="8763000" y="2381250"/>
            <a:ext cx="2762250" cy="438150"/>
          </a:xfrm>
          <a:prstGeom prst="rect">
            <a:avLst/>
          </a:prstGeom>
          <a:noFill/>
          <a:ln w="0">
            <a:noFill/>
            <a:prstDash val="solid"/>
          </a:ln>
        </p:spPr>
        <p:txBody>
          <a:bodyPr anchor="ctr"/>
          <a:lstStyle/>
          <a:p>
            <a:pPr algn="l">
              <a:defRPr sz="1275" b="1">
                <a:solidFill>
                  <a:srgbClr val="13221B"/>
                </a:solidFill>
                <a:latin typeface="Aptos"/>
                <a:ea typeface="Aptos"/>
                <a:cs typeface="Aptos"/>
              </a:defRPr>
            </a:pPr>
            <a:r>
              <a:rPr sz="1275" b="1">
                <a:solidFill>
                  <a:srgbClr val="13221B"/>
                </a:solidFill>
                <a:latin typeface="Aptos"/>
                <a:ea typeface="Aptos"/>
                <a:cs typeface="Aptos"/>
              </a:rPr>
              <a:t>Army of the Republic of Vietnam</a:t>
            </a:r>
          </a:p>
        </p:txBody>
      </p:sp>
      <p:sp>
        <p:nvSpPr>
          <p:cNvPr id="25" name="Rectangle 24">
            <a:extLst>
              <a:ext uri="{FF2B5EF4-FFF2-40B4-BE49-F238E27FC236}">
                <a16:creationId xmlns:a16="http://schemas.microsoft.com/office/drawing/2014/main" id="{C944B4DE-8373-4CEF-81D1-EB966C889986}"/>
              </a:ext>
            </a:extLst>
          </p:cNvPr>
          <p:cNvSpPr>
            <a:spLocks noGrp="1"/>
          </p:cNvSpPr>
          <p:nvPr/>
        </p:nvSpPr>
        <p:spPr>
          <a:xfrm>
            <a:off x="8286750" y="2905125"/>
            <a:ext cx="3143250" cy="9525"/>
          </a:xfrm>
          <a:prstGeom prst="rect">
            <a:avLst/>
          </a:prstGeom>
          <a:solidFill>
            <a:srgbClr val="B8A56F"/>
          </a:solidFill>
          <a:ln w="0">
            <a:solidFill>
              <a:srgbClr val="B8A56F"/>
            </a:solidFill>
            <a:prstDash val="solid"/>
          </a:ln>
        </p:spPr>
        <p:txBody>
          <a:bodyPr/>
          <a:lstStyle/>
          <a:p>
            <a:endParaRPr lang="en-AU"/>
          </a:p>
        </p:txBody>
      </p:sp>
      <p:sp>
        <p:nvSpPr>
          <p:cNvPr id="26" name="Rectangle 25">
            <a:extLst>
              <a:ext uri="{FF2B5EF4-FFF2-40B4-BE49-F238E27FC236}">
                <a16:creationId xmlns:a16="http://schemas.microsoft.com/office/drawing/2014/main" id="{53C053EC-1255-4D06-A077-82228CD461E7}"/>
              </a:ext>
            </a:extLst>
          </p:cNvPr>
          <p:cNvSpPr>
            <a:spLocks noGrp="1"/>
          </p:cNvSpPr>
          <p:nvPr/>
        </p:nvSpPr>
        <p:spPr>
          <a:xfrm>
            <a:off x="8286750" y="3114675"/>
            <a:ext cx="361950" cy="266700"/>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02</a:t>
            </a:r>
          </a:p>
        </p:txBody>
      </p:sp>
      <p:sp>
        <p:nvSpPr>
          <p:cNvPr id="27" name="Rectangle 26">
            <a:extLst>
              <a:ext uri="{FF2B5EF4-FFF2-40B4-BE49-F238E27FC236}">
                <a16:creationId xmlns:a16="http://schemas.microsoft.com/office/drawing/2014/main" id="{71994030-76B7-44F5-9EAE-24FE420513ED}"/>
              </a:ext>
            </a:extLst>
          </p:cNvPr>
          <p:cNvSpPr>
            <a:spLocks noGrp="1"/>
          </p:cNvSpPr>
          <p:nvPr/>
        </p:nvSpPr>
        <p:spPr>
          <a:xfrm>
            <a:off x="8763000" y="3038475"/>
            <a:ext cx="2762250" cy="438150"/>
          </a:xfrm>
          <a:prstGeom prst="rect">
            <a:avLst/>
          </a:prstGeom>
          <a:noFill/>
          <a:ln w="0">
            <a:noFill/>
            <a:prstDash val="solid"/>
          </a:ln>
        </p:spPr>
        <p:txBody>
          <a:bodyPr anchor="ctr"/>
          <a:lstStyle/>
          <a:p>
            <a:pPr algn="l">
              <a:defRPr sz="1275" b="0">
                <a:solidFill>
                  <a:srgbClr val="13221B"/>
                </a:solidFill>
                <a:latin typeface="Aptos"/>
                <a:ea typeface="Aptos"/>
                <a:cs typeface="Aptos"/>
              </a:defRPr>
            </a:pPr>
            <a:r>
              <a:rPr sz="1275" b="0">
                <a:solidFill>
                  <a:srgbClr val="13221B"/>
                </a:solidFill>
                <a:latin typeface="Aptos"/>
                <a:ea typeface="Aptos"/>
                <a:cs typeface="Aptos"/>
              </a:rPr>
              <a:t>U.S. Army and Marine Corps</a:t>
            </a:r>
          </a:p>
        </p:txBody>
      </p:sp>
      <p:sp>
        <p:nvSpPr>
          <p:cNvPr id="28" name="Rectangle 27">
            <a:extLst>
              <a:ext uri="{FF2B5EF4-FFF2-40B4-BE49-F238E27FC236}">
                <a16:creationId xmlns:a16="http://schemas.microsoft.com/office/drawing/2014/main" id="{171E7065-007C-422A-A9DF-4C53F5293E29}"/>
              </a:ext>
            </a:extLst>
          </p:cNvPr>
          <p:cNvSpPr>
            <a:spLocks noGrp="1"/>
          </p:cNvSpPr>
          <p:nvPr/>
        </p:nvSpPr>
        <p:spPr>
          <a:xfrm>
            <a:off x="8286750" y="3562350"/>
            <a:ext cx="3143250" cy="9525"/>
          </a:xfrm>
          <a:prstGeom prst="rect">
            <a:avLst/>
          </a:prstGeom>
          <a:solidFill>
            <a:srgbClr val="B8A56F"/>
          </a:solidFill>
          <a:ln w="0">
            <a:solidFill>
              <a:srgbClr val="B8A56F"/>
            </a:solidFill>
            <a:prstDash val="solid"/>
          </a:ln>
        </p:spPr>
        <p:txBody>
          <a:bodyPr/>
          <a:lstStyle/>
          <a:p>
            <a:endParaRPr lang="en-AU"/>
          </a:p>
        </p:txBody>
      </p:sp>
      <p:sp>
        <p:nvSpPr>
          <p:cNvPr id="29" name="Rectangle 28">
            <a:extLst>
              <a:ext uri="{FF2B5EF4-FFF2-40B4-BE49-F238E27FC236}">
                <a16:creationId xmlns:a16="http://schemas.microsoft.com/office/drawing/2014/main" id="{7C6D7251-3B29-4197-A682-DA962C87A4F1}"/>
              </a:ext>
            </a:extLst>
          </p:cNvPr>
          <p:cNvSpPr>
            <a:spLocks noGrp="1"/>
          </p:cNvSpPr>
          <p:nvPr/>
        </p:nvSpPr>
        <p:spPr>
          <a:xfrm>
            <a:off x="8286750" y="3771900"/>
            <a:ext cx="361950" cy="266700"/>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03</a:t>
            </a:r>
          </a:p>
        </p:txBody>
      </p:sp>
      <p:sp>
        <p:nvSpPr>
          <p:cNvPr id="30" name="Rectangle 29">
            <a:extLst>
              <a:ext uri="{FF2B5EF4-FFF2-40B4-BE49-F238E27FC236}">
                <a16:creationId xmlns:a16="http://schemas.microsoft.com/office/drawing/2014/main" id="{5FD73943-8532-4286-9DCC-B3A2BE207758}"/>
              </a:ext>
            </a:extLst>
          </p:cNvPr>
          <p:cNvSpPr>
            <a:spLocks noGrp="1"/>
          </p:cNvSpPr>
          <p:nvPr/>
        </p:nvSpPr>
        <p:spPr>
          <a:xfrm>
            <a:off x="8763000" y="3695700"/>
            <a:ext cx="2762250" cy="438150"/>
          </a:xfrm>
          <a:prstGeom prst="rect">
            <a:avLst/>
          </a:prstGeom>
          <a:noFill/>
          <a:ln w="0">
            <a:noFill/>
            <a:prstDash val="solid"/>
          </a:ln>
        </p:spPr>
        <p:txBody>
          <a:bodyPr anchor="ctr"/>
          <a:lstStyle/>
          <a:p>
            <a:pPr algn="l">
              <a:defRPr sz="1275" b="0">
                <a:solidFill>
                  <a:srgbClr val="13221B"/>
                </a:solidFill>
                <a:latin typeface="Aptos"/>
                <a:ea typeface="Aptos"/>
                <a:cs typeface="Aptos"/>
              </a:defRPr>
            </a:pPr>
            <a:r>
              <a:rPr sz="1275" b="0">
                <a:solidFill>
                  <a:srgbClr val="13221B"/>
                </a:solidFill>
                <a:latin typeface="Aptos"/>
                <a:ea typeface="Aptos"/>
                <a:cs typeface="Aptos"/>
              </a:rPr>
              <a:t>Australian Army / 1ATF</a:t>
            </a:r>
          </a:p>
        </p:txBody>
      </p:sp>
      <p:sp>
        <p:nvSpPr>
          <p:cNvPr id="31" name="Rectangle 30">
            <a:extLst>
              <a:ext uri="{FF2B5EF4-FFF2-40B4-BE49-F238E27FC236}">
                <a16:creationId xmlns:a16="http://schemas.microsoft.com/office/drawing/2014/main" id="{57980105-D972-4CC2-BE3A-CC1F39441094}"/>
              </a:ext>
            </a:extLst>
          </p:cNvPr>
          <p:cNvSpPr>
            <a:spLocks noGrp="1"/>
          </p:cNvSpPr>
          <p:nvPr/>
        </p:nvSpPr>
        <p:spPr>
          <a:xfrm>
            <a:off x="8286750" y="4219575"/>
            <a:ext cx="3143250" cy="9525"/>
          </a:xfrm>
          <a:prstGeom prst="rect">
            <a:avLst/>
          </a:prstGeom>
          <a:solidFill>
            <a:srgbClr val="B8A56F"/>
          </a:solidFill>
          <a:ln w="0">
            <a:solidFill>
              <a:srgbClr val="B8A56F"/>
            </a:solidFill>
            <a:prstDash val="solid"/>
          </a:ln>
        </p:spPr>
        <p:txBody>
          <a:bodyPr/>
          <a:lstStyle/>
          <a:p>
            <a:endParaRPr lang="en-AU"/>
          </a:p>
        </p:txBody>
      </p:sp>
      <p:sp>
        <p:nvSpPr>
          <p:cNvPr id="32" name="Rectangle 31">
            <a:extLst>
              <a:ext uri="{FF2B5EF4-FFF2-40B4-BE49-F238E27FC236}">
                <a16:creationId xmlns:a16="http://schemas.microsoft.com/office/drawing/2014/main" id="{FDF571EE-9249-45B5-B8A7-27FC82B643BB}"/>
              </a:ext>
            </a:extLst>
          </p:cNvPr>
          <p:cNvSpPr>
            <a:spLocks noGrp="1"/>
          </p:cNvSpPr>
          <p:nvPr/>
        </p:nvSpPr>
        <p:spPr>
          <a:xfrm>
            <a:off x="8286750" y="4429125"/>
            <a:ext cx="361950" cy="266700"/>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04</a:t>
            </a:r>
          </a:p>
        </p:txBody>
      </p:sp>
      <p:sp>
        <p:nvSpPr>
          <p:cNvPr id="33" name="Rectangle 32">
            <a:extLst>
              <a:ext uri="{FF2B5EF4-FFF2-40B4-BE49-F238E27FC236}">
                <a16:creationId xmlns:a16="http://schemas.microsoft.com/office/drawing/2014/main" id="{BD22776A-5E53-4318-8387-CAB956DE8689}"/>
              </a:ext>
            </a:extLst>
          </p:cNvPr>
          <p:cNvSpPr>
            <a:spLocks noGrp="1"/>
          </p:cNvSpPr>
          <p:nvPr/>
        </p:nvSpPr>
        <p:spPr>
          <a:xfrm>
            <a:off x="8763000" y="4352925"/>
            <a:ext cx="2762250" cy="438150"/>
          </a:xfrm>
          <a:prstGeom prst="rect">
            <a:avLst/>
          </a:prstGeom>
          <a:noFill/>
          <a:ln w="0">
            <a:noFill/>
            <a:prstDash val="solid"/>
          </a:ln>
        </p:spPr>
        <p:txBody>
          <a:bodyPr anchor="ctr"/>
          <a:lstStyle/>
          <a:p>
            <a:pPr algn="l">
              <a:defRPr sz="1275" b="0">
                <a:solidFill>
                  <a:srgbClr val="13221B"/>
                </a:solidFill>
                <a:latin typeface="Aptos"/>
                <a:ea typeface="Aptos"/>
                <a:cs typeface="Aptos"/>
              </a:defRPr>
            </a:pPr>
            <a:r>
              <a:rPr sz="1275" b="0">
                <a:solidFill>
                  <a:srgbClr val="13221B"/>
                </a:solidFill>
                <a:latin typeface="Aptos"/>
                <a:ea typeface="Aptos"/>
                <a:cs typeface="Aptos"/>
              </a:rPr>
              <a:t>U.S. Navy SEAL Team One</a:t>
            </a:r>
          </a:p>
        </p:txBody>
      </p:sp>
      <p:sp>
        <p:nvSpPr>
          <p:cNvPr id="34" name="Rectangle 33">
            <a:extLst>
              <a:ext uri="{FF2B5EF4-FFF2-40B4-BE49-F238E27FC236}">
                <a16:creationId xmlns:a16="http://schemas.microsoft.com/office/drawing/2014/main" id="{7303F4FB-EF21-429A-90F0-C98ABEB8C742}"/>
              </a:ext>
            </a:extLst>
          </p:cNvPr>
          <p:cNvSpPr>
            <a:spLocks noGrp="1"/>
          </p:cNvSpPr>
          <p:nvPr/>
        </p:nvSpPr>
        <p:spPr>
          <a:xfrm>
            <a:off x="8286750" y="4876800"/>
            <a:ext cx="3143250" cy="9525"/>
          </a:xfrm>
          <a:prstGeom prst="rect">
            <a:avLst/>
          </a:prstGeom>
          <a:solidFill>
            <a:srgbClr val="B8A56F"/>
          </a:solidFill>
          <a:ln w="0">
            <a:solidFill>
              <a:srgbClr val="B8A56F"/>
            </a:solidFill>
            <a:prstDash val="solid"/>
          </a:ln>
        </p:spPr>
        <p:txBody>
          <a:bodyPr/>
          <a:lstStyle/>
          <a:p>
            <a:endParaRPr lang="en-AU"/>
          </a:p>
        </p:txBody>
      </p:sp>
      <p:sp>
        <p:nvSpPr>
          <p:cNvPr id="35" name="Rectangle 34">
            <a:extLst>
              <a:ext uri="{FF2B5EF4-FFF2-40B4-BE49-F238E27FC236}">
                <a16:creationId xmlns:a16="http://schemas.microsoft.com/office/drawing/2014/main" id="{C457F55F-D242-4998-B33B-63C18663C5C1}"/>
              </a:ext>
            </a:extLst>
          </p:cNvPr>
          <p:cNvSpPr>
            <a:spLocks noGrp="1"/>
          </p:cNvSpPr>
          <p:nvPr/>
        </p:nvSpPr>
        <p:spPr>
          <a:xfrm>
            <a:off x="8286750" y="5276850"/>
            <a:ext cx="3143250" cy="704850"/>
          </a:xfrm>
          <a:prstGeom prst="rect">
            <a:avLst/>
          </a:prstGeom>
          <a:noFill/>
          <a:ln w="0">
            <a:noFill/>
            <a:prstDash val="solid"/>
          </a:ln>
        </p:spPr>
        <p:txBody>
          <a:bodyPr anchor="ctr"/>
          <a:lstStyle/>
          <a:p>
            <a:pPr algn="l">
              <a:defRPr sz="1350" b="1">
                <a:solidFill>
                  <a:srgbClr val="17392D"/>
                </a:solidFill>
                <a:latin typeface="Georgia"/>
                <a:ea typeface="Georgia"/>
                <a:cs typeface="Georgia"/>
              </a:defRPr>
            </a:pPr>
            <a:r>
              <a:rPr sz="1350" b="1">
                <a:solidFill>
                  <a:srgbClr val="17392D"/>
                </a:solidFill>
                <a:latin typeface="Georgia"/>
                <a:ea typeface="Georgia"/>
                <a:cs typeface="Georgia"/>
              </a:rPr>
              <a:t>The experiment worked because authority was clear in the air—even when uniforms were not the same.</a:t>
            </a:r>
          </a:p>
        </p:txBody>
      </p:sp>
      <p:sp>
        <p:nvSpPr>
          <p:cNvPr id="36" name="Rectangle 35">
            <a:extLst>
              <a:ext uri="{FF2B5EF4-FFF2-40B4-BE49-F238E27FC236}">
                <a16:creationId xmlns:a16="http://schemas.microsoft.com/office/drawing/2014/main" id="{D716980B-CB69-48DB-9E9F-E61A888CBA83}"/>
              </a:ext>
            </a:extLst>
          </p:cNvPr>
          <p:cNvSpPr>
            <a:spLocks noGrp="1"/>
          </p:cNvSpPr>
          <p:nvPr/>
        </p:nvSpPr>
        <p:spPr>
          <a:xfrm>
            <a:off x="464820" y="6372225"/>
            <a:ext cx="10572750" cy="228600"/>
          </a:xfrm>
          <a:prstGeom prst="rect">
            <a:avLst/>
          </a:prstGeom>
          <a:noFill/>
          <a:ln w="0">
            <a:noFill/>
            <a:prstDash val="solid"/>
          </a:ln>
        </p:spPr>
        <p:txBody>
          <a:bodyPr anchor="ctr"/>
          <a:lstStyle/>
          <a:p>
            <a:pPr algn="l">
              <a:defRPr sz="638" b="0">
                <a:solidFill>
                  <a:srgbClr val="315D43"/>
                </a:solidFill>
                <a:latin typeface="Aptos"/>
                <a:ea typeface="Aptos"/>
                <a:cs typeface="Aptos"/>
              </a:defRPr>
            </a:pPr>
            <a:r>
              <a:rPr sz="638" b="0" dirty="0">
                <a:solidFill>
                  <a:srgbClr val="315D43"/>
                </a:solidFill>
                <a:latin typeface="Aptos"/>
                <a:ea typeface="Aptos"/>
                <a:cs typeface="Aptos"/>
              </a:rPr>
              <a:t>Sources: Nepean Naval Museum; Huey Vets / 135th AHC; navy.gov.au</a:t>
            </a:r>
          </a:p>
        </p:txBody>
      </p:sp>
    </p:spTree>
    <p:extLst>
      <p:ext uri="{BB962C8B-B14F-4D97-AF65-F5344CB8AC3E}">
        <p14:creationId xmlns:p14="http://schemas.microsoft.com/office/powerpoint/2010/main" val="908110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392D"/>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D49B020C-81B9-4725-A0A1-E237650F6A03}"/>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74A27B1C-0088-428C-AE19-D275B3567D1F}"/>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B8A56F"/>
                </a:solidFill>
                <a:latin typeface="Aptos"/>
                <a:ea typeface="Aptos"/>
                <a:cs typeface="Aptos"/>
              </a:defRPr>
            </a:pPr>
            <a:r>
              <a:rPr sz="975" b="1">
                <a:solidFill>
                  <a:srgbClr val="B8A56F"/>
                </a:solidFill>
                <a:latin typeface="Aptos"/>
                <a:ea typeface="Aptos"/>
                <a:cs typeface="Aptos"/>
              </a:rPr>
              <a:t>WHERE EMU OPERATED</a:t>
            </a:r>
          </a:p>
        </p:txBody>
      </p:sp>
      <p:sp>
        <p:nvSpPr>
          <p:cNvPr id="3" name="Rectangle 2">
            <a:extLst>
              <a:ext uri="{FF2B5EF4-FFF2-40B4-BE49-F238E27FC236}">
                <a16:creationId xmlns:a16="http://schemas.microsoft.com/office/drawing/2014/main" id="{B1DB06CD-5E9E-452D-89FB-109550DA7BEC}"/>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B8A56F"/>
                </a:solidFill>
                <a:latin typeface="Aptos Display"/>
                <a:ea typeface="Aptos Display"/>
                <a:cs typeface="Aptos Display"/>
              </a:defRPr>
            </a:pPr>
            <a:r>
              <a:rPr sz="975" b="1">
                <a:solidFill>
                  <a:srgbClr val="B8A56F"/>
                </a:solidFill>
                <a:latin typeface="Aptos Display"/>
                <a:ea typeface="Aptos Display"/>
                <a:cs typeface="Aptos Display"/>
              </a:rPr>
              <a:t>05</a:t>
            </a:r>
          </a:p>
        </p:txBody>
      </p:sp>
      <p:sp>
        <p:nvSpPr>
          <p:cNvPr id="4" name="Rectangle 3">
            <a:extLst>
              <a:ext uri="{FF2B5EF4-FFF2-40B4-BE49-F238E27FC236}">
                <a16:creationId xmlns:a16="http://schemas.microsoft.com/office/drawing/2014/main" id="{FE91A193-5A78-47B3-9B71-DCA276229ED3}"/>
              </a:ext>
            </a:extLst>
          </p:cNvPr>
          <p:cNvSpPr>
            <a:spLocks noGrp="1"/>
          </p:cNvSpPr>
          <p:nvPr/>
        </p:nvSpPr>
        <p:spPr>
          <a:xfrm>
            <a:off x="533400" y="6343650"/>
            <a:ext cx="11125200" cy="9525"/>
          </a:xfrm>
          <a:prstGeom prst="rect">
            <a:avLst/>
          </a:prstGeom>
          <a:solidFill>
            <a:srgbClr val="315D43"/>
          </a:solidFill>
          <a:ln w="0">
            <a:solidFill>
              <a:srgbClr val="315D43"/>
            </a:solidFill>
            <a:prstDash val="solid"/>
          </a:ln>
        </p:spPr>
        <p:txBody>
          <a:bodyPr/>
          <a:lstStyle/>
          <a:p>
            <a:endParaRPr lang="en-AU"/>
          </a:p>
        </p:txBody>
      </p:sp>
      <p:sp>
        <p:nvSpPr>
          <p:cNvPr id="5" name="Rectangle 4">
            <a:extLst>
              <a:ext uri="{FF2B5EF4-FFF2-40B4-BE49-F238E27FC236}">
                <a16:creationId xmlns:a16="http://schemas.microsoft.com/office/drawing/2014/main" id="{73F37347-CD76-448B-88D1-00FE5933516C}"/>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E9DFC6"/>
                </a:solidFill>
                <a:latin typeface="Georgia"/>
                <a:ea typeface="Georgia"/>
                <a:cs typeface="Georgia"/>
              </a:defRPr>
            </a:pPr>
            <a:r>
              <a:rPr sz="2850" b="1">
                <a:solidFill>
                  <a:srgbClr val="E9DFC6"/>
                </a:solidFill>
                <a:latin typeface="Georgia"/>
                <a:ea typeface="Georgia"/>
                <a:cs typeface="Georgia"/>
              </a:rPr>
              <a:t>Five bases carried the war south.</a:t>
            </a:r>
          </a:p>
        </p:txBody>
      </p:sp>
      <p:sp>
        <p:nvSpPr>
          <p:cNvPr id="6" name="Rectangle 5">
            <a:extLst>
              <a:ext uri="{FF2B5EF4-FFF2-40B4-BE49-F238E27FC236}">
                <a16:creationId xmlns:a16="http://schemas.microsoft.com/office/drawing/2014/main" id="{5F6D1DA8-A204-4328-B294-80D31F15F93C}"/>
              </a:ext>
            </a:extLst>
          </p:cNvPr>
          <p:cNvSpPr>
            <a:spLocks noGrp="1"/>
          </p:cNvSpPr>
          <p:nvPr/>
        </p:nvSpPr>
        <p:spPr>
          <a:xfrm>
            <a:off x="552450" y="1409700"/>
            <a:ext cx="10477500" cy="361950"/>
          </a:xfrm>
          <a:prstGeom prst="rect">
            <a:avLst/>
          </a:prstGeom>
          <a:noFill/>
          <a:ln w="0">
            <a:noFill/>
            <a:prstDash val="solid"/>
          </a:ln>
        </p:spPr>
        <p:txBody>
          <a:bodyPr anchor="ctr"/>
          <a:lstStyle/>
          <a:p>
            <a:pPr algn="l">
              <a:defRPr sz="1200" b="0">
                <a:solidFill>
                  <a:srgbClr val="8FA68F"/>
                </a:solidFill>
                <a:latin typeface="Aptos"/>
                <a:ea typeface="Aptos"/>
                <a:cs typeface="Aptos"/>
              </a:defRPr>
            </a:pPr>
            <a:r>
              <a:rPr sz="1200" b="0">
                <a:solidFill>
                  <a:srgbClr val="8FA68F"/>
                </a:solidFill>
                <a:latin typeface="Aptos"/>
                <a:ea typeface="Aptos"/>
                <a:cs typeface="Aptos"/>
              </a:rPr>
              <a:t>The company followed the fight from Phước Tuy into the Mekong Delta.</a:t>
            </a:r>
          </a:p>
        </p:txBody>
      </p:sp>
      <p:sp>
        <p:nvSpPr>
          <p:cNvPr id="7" name="Rectangle 6">
            <a:extLst>
              <a:ext uri="{FF2B5EF4-FFF2-40B4-BE49-F238E27FC236}">
                <a16:creationId xmlns:a16="http://schemas.microsoft.com/office/drawing/2014/main" id="{93F2ED2D-808B-4DE5-976B-2DC2731C0421}"/>
              </a:ext>
            </a:extLst>
          </p:cNvPr>
          <p:cNvSpPr>
            <a:spLocks noGrp="1"/>
          </p:cNvSpPr>
          <p:nvPr/>
        </p:nvSpPr>
        <p:spPr>
          <a:xfrm>
            <a:off x="1504950" y="2171700"/>
            <a:ext cx="38100" cy="3124200"/>
          </a:xfrm>
          <a:prstGeom prst="rect">
            <a:avLst/>
          </a:prstGeom>
          <a:solidFill>
            <a:srgbClr val="B8A56F"/>
          </a:solidFill>
          <a:ln w="0">
            <a:solidFill>
              <a:srgbClr val="B8A56F"/>
            </a:solidFill>
            <a:prstDash val="solid"/>
          </a:ln>
        </p:spPr>
        <p:txBody>
          <a:bodyPr/>
          <a:lstStyle/>
          <a:p>
            <a:endParaRPr lang="en-AU"/>
          </a:p>
        </p:txBody>
      </p:sp>
      <p:sp>
        <p:nvSpPr>
          <p:cNvPr id="8" name="Oval 7">
            <a:extLst>
              <a:ext uri="{FF2B5EF4-FFF2-40B4-BE49-F238E27FC236}">
                <a16:creationId xmlns:a16="http://schemas.microsoft.com/office/drawing/2014/main" id="{5EF6260B-80CC-43D1-A0AE-3DB69F1B5239}"/>
              </a:ext>
            </a:extLst>
          </p:cNvPr>
          <p:cNvSpPr>
            <a:spLocks noGrp="1"/>
          </p:cNvSpPr>
          <p:nvPr/>
        </p:nvSpPr>
        <p:spPr>
          <a:xfrm>
            <a:off x="1371600" y="2095500"/>
            <a:ext cx="304800" cy="304800"/>
          </a:xfrm>
          <a:prstGeom prst="ellipse">
            <a:avLst/>
          </a:prstGeom>
          <a:solidFill>
            <a:srgbClr val="B8A56F"/>
          </a:solidFill>
          <a:ln w="0">
            <a:solidFill>
              <a:srgbClr val="B8A56F"/>
            </a:solidFill>
            <a:prstDash val="solid"/>
          </a:ln>
        </p:spPr>
        <p:txBody>
          <a:bodyPr/>
          <a:lstStyle/>
          <a:p>
            <a:endParaRPr lang="en-AU"/>
          </a:p>
        </p:txBody>
      </p:sp>
      <p:sp>
        <p:nvSpPr>
          <p:cNvPr id="9" name="Rectangle 8">
            <a:extLst>
              <a:ext uri="{FF2B5EF4-FFF2-40B4-BE49-F238E27FC236}">
                <a16:creationId xmlns:a16="http://schemas.microsoft.com/office/drawing/2014/main" id="{EB6B7ACF-ED70-45BC-9D6E-124C086BE6EC}"/>
              </a:ext>
            </a:extLst>
          </p:cNvPr>
          <p:cNvSpPr>
            <a:spLocks noGrp="1"/>
          </p:cNvSpPr>
          <p:nvPr/>
        </p:nvSpPr>
        <p:spPr>
          <a:xfrm>
            <a:off x="1885950" y="2038350"/>
            <a:ext cx="2190750" cy="266700"/>
          </a:xfrm>
          <a:prstGeom prst="rect">
            <a:avLst/>
          </a:prstGeom>
          <a:noFill/>
          <a:ln w="0">
            <a:noFill/>
            <a:prstDash val="solid"/>
          </a:ln>
        </p:spPr>
        <p:txBody>
          <a:bodyPr anchor="ctr"/>
          <a:lstStyle/>
          <a:p>
            <a:pPr algn="l">
              <a:defRPr sz="1425" b="1">
                <a:solidFill>
                  <a:srgbClr val="E9DFC6"/>
                </a:solidFill>
                <a:latin typeface="Aptos"/>
                <a:ea typeface="Aptos"/>
                <a:cs typeface="Aptos"/>
              </a:defRPr>
            </a:pPr>
            <a:r>
              <a:rPr sz="1425" b="1">
                <a:solidFill>
                  <a:srgbClr val="E9DFC6"/>
                </a:solidFill>
                <a:latin typeface="Aptos"/>
                <a:ea typeface="Aptos"/>
                <a:cs typeface="Aptos"/>
              </a:rPr>
              <a:t>VŨNG TÀU</a:t>
            </a:r>
          </a:p>
        </p:txBody>
      </p:sp>
      <p:sp>
        <p:nvSpPr>
          <p:cNvPr id="10" name="Rectangle 9">
            <a:extLst>
              <a:ext uri="{FF2B5EF4-FFF2-40B4-BE49-F238E27FC236}">
                <a16:creationId xmlns:a16="http://schemas.microsoft.com/office/drawing/2014/main" id="{251E66A3-2916-4817-8B35-0DCB3FB07217}"/>
              </a:ext>
            </a:extLst>
          </p:cNvPr>
          <p:cNvSpPr>
            <a:spLocks noGrp="1"/>
          </p:cNvSpPr>
          <p:nvPr/>
        </p:nvSpPr>
        <p:spPr>
          <a:xfrm>
            <a:off x="1885950" y="2286000"/>
            <a:ext cx="2857500" cy="238125"/>
          </a:xfrm>
          <a:prstGeom prst="rect">
            <a:avLst/>
          </a:prstGeom>
          <a:noFill/>
          <a:ln w="0">
            <a:noFill/>
            <a:prstDash val="solid"/>
          </a:ln>
        </p:spPr>
        <p:txBody>
          <a:bodyPr anchor="ctr"/>
          <a:lstStyle/>
          <a:p>
            <a:pPr algn="l">
              <a:defRPr sz="975" b="0">
                <a:solidFill>
                  <a:srgbClr val="8FA68F"/>
                </a:solidFill>
                <a:latin typeface="Aptos"/>
                <a:ea typeface="Aptos"/>
                <a:cs typeface="Aptos"/>
              </a:defRPr>
            </a:pPr>
            <a:r>
              <a:rPr sz="975" b="0">
                <a:solidFill>
                  <a:srgbClr val="8FA68F"/>
                </a:solidFill>
                <a:latin typeface="Aptos"/>
                <a:ea typeface="Aptos"/>
                <a:cs typeface="Aptos"/>
              </a:rPr>
              <a:t>Arrival and first mission</a:t>
            </a:r>
          </a:p>
        </p:txBody>
      </p:sp>
      <p:sp>
        <p:nvSpPr>
          <p:cNvPr id="11" name="Oval 10">
            <a:extLst>
              <a:ext uri="{FF2B5EF4-FFF2-40B4-BE49-F238E27FC236}">
                <a16:creationId xmlns:a16="http://schemas.microsoft.com/office/drawing/2014/main" id="{F0A20DFD-ADC5-4311-8BCB-3588141C3BE2}"/>
              </a:ext>
            </a:extLst>
          </p:cNvPr>
          <p:cNvSpPr>
            <a:spLocks noGrp="1"/>
          </p:cNvSpPr>
          <p:nvPr/>
        </p:nvSpPr>
        <p:spPr>
          <a:xfrm>
            <a:off x="1371600" y="2838450"/>
            <a:ext cx="304800" cy="304800"/>
          </a:xfrm>
          <a:prstGeom prst="ellipse">
            <a:avLst/>
          </a:prstGeom>
          <a:solidFill>
            <a:srgbClr val="B8A56F"/>
          </a:solidFill>
          <a:ln w="0">
            <a:solidFill>
              <a:srgbClr val="B8A56F"/>
            </a:solidFill>
            <a:prstDash val="solid"/>
          </a:ln>
        </p:spPr>
        <p:txBody>
          <a:bodyPr/>
          <a:lstStyle/>
          <a:p>
            <a:endParaRPr lang="en-AU"/>
          </a:p>
        </p:txBody>
      </p:sp>
      <p:sp>
        <p:nvSpPr>
          <p:cNvPr id="12" name="Rectangle 11">
            <a:extLst>
              <a:ext uri="{FF2B5EF4-FFF2-40B4-BE49-F238E27FC236}">
                <a16:creationId xmlns:a16="http://schemas.microsoft.com/office/drawing/2014/main" id="{2430476C-44C1-47EA-931E-DE4AED7A3149}"/>
              </a:ext>
            </a:extLst>
          </p:cNvPr>
          <p:cNvSpPr>
            <a:spLocks noGrp="1"/>
          </p:cNvSpPr>
          <p:nvPr/>
        </p:nvSpPr>
        <p:spPr>
          <a:xfrm>
            <a:off x="1885950" y="2781300"/>
            <a:ext cx="2190750" cy="266700"/>
          </a:xfrm>
          <a:prstGeom prst="rect">
            <a:avLst/>
          </a:prstGeom>
          <a:noFill/>
          <a:ln w="0">
            <a:noFill/>
            <a:prstDash val="solid"/>
          </a:ln>
        </p:spPr>
        <p:txBody>
          <a:bodyPr anchor="ctr"/>
          <a:lstStyle/>
          <a:p>
            <a:pPr algn="l">
              <a:defRPr sz="1425" b="1">
                <a:solidFill>
                  <a:srgbClr val="E9DFC6"/>
                </a:solidFill>
                <a:latin typeface="Aptos"/>
                <a:ea typeface="Aptos"/>
                <a:cs typeface="Aptos"/>
              </a:defRPr>
            </a:pPr>
            <a:r>
              <a:rPr sz="1425" b="1">
                <a:solidFill>
                  <a:srgbClr val="E9DFC6"/>
                </a:solidFill>
                <a:latin typeface="Aptos"/>
                <a:ea typeface="Aptos"/>
                <a:cs typeface="Aptos"/>
              </a:rPr>
              <a:t>BLACKHORSE</a:t>
            </a:r>
          </a:p>
        </p:txBody>
      </p:sp>
      <p:sp>
        <p:nvSpPr>
          <p:cNvPr id="13" name="Rectangle 12">
            <a:extLst>
              <a:ext uri="{FF2B5EF4-FFF2-40B4-BE49-F238E27FC236}">
                <a16:creationId xmlns:a16="http://schemas.microsoft.com/office/drawing/2014/main" id="{1139DA45-4B87-4FE2-BD67-9C1E84D37537}"/>
              </a:ext>
            </a:extLst>
          </p:cNvPr>
          <p:cNvSpPr>
            <a:spLocks noGrp="1"/>
          </p:cNvSpPr>
          <p:nvPr/>
        </p:nvSpPr>
        <p:spPr>
          <a:xfrm>
            <a:off x="1885950" y="3028950"/>
            <a:ext cx="2857500" cy="238125"/>
          </a:xfrm>
          <a:prstGeom prst="rect">
            <a:avLst/>
          </a:prstGeom>
          <a:noFill/>
          <a:ln w="0">
            <a:noFill/>
            <a:prstDash val="solid"/>
          </a:ln>
        </p:spPr>
        <p:txBody>
          <a:bodyPr anchor="ctr"/>
          <a:lstStyle/>
          <a:p>
            <a:pPr algn="l">
              <a:defRPr sz="975" b="0">
                <a:solidFill>
                  <a:srgbClr val="8FA68F"/>
                </a:solidFill>
                <a:latin typeface="Aptos"/>
                <a:ea typeface="Aptos"/>
                <a:cs typeface="Aptos"/>
              </a:defRPr>
            </a:pPr>
            <a:r>
              <a:rPr sz="975" b="0">
                <a:solidFill>
                  <a:srgbClr val="8FA68F"/>
                </a:solidFill>
                <a:latin typeface="Aptos"/>
                <a:ea typeface="Aptos"/>
                <a:cs typeface="Aptos"/>
              </a:rPr>
              <a:t>Near Xuân Lộc • Dec 1967</a:t>
            </a:r>
          </a:p>
        </p:txBody>
      </p:sp>
      <p:sp>
        <p:nvSpPr>
          <p:cNvPr id="14" name="Oval 13">
            <a:extLst>
              <a:ext uri="{FF2B5EF4-FFF2-40B4-BE49-F238E27FC236}">
                <a16:creationId xmlns:a16="http://schemas.microsoft.com/office/drawing/2014/main" id="{EEC67549-8FBF-4823-B3F1-062DDA2EBE31}"/>
              </a:ext>
            </a:extLst>
          </p:cNvPr>
          <p:cNvSpPr>
            <a:spLocks noGrp="1"/>
          </p:cNvSpPr>
          <p:nvPr/>
        </p:nvSpPr>
        <p:spPr>
          <a:xfrm>
            <a:off x="1371600" y="3581400"/>
            <a:ext cx="304800" cy="304800"/>
          </a:xfrm>
          <a:prstGeom prst="ellipse">
            <a:avLst/>
          </a:prstGeom>
          <a:solidFill>
            <a:srgbClr val="B65C3A"/>
          </a:solidFill>
          <a:ln w="0">
            <a:solidFill>
              <a:srgbClr val="B65C3A"/>
            </a:solidFill>
            <a:prstDash val="solid"/>
          </a:ln>
        </p:spPr>
        <p:txBody>
          <a:bodyPr/>
          <a:lstStyle/>
          <a:p>
            <a:endParaRPr lang="en-AU"/>
          </a:p>
        </p:txBody>
      </p:sp>
      <p:sp>
        <p:nvSpPr>
          <p:cNvPr id="15" name="Rectangle 14">
            <a:extLst>
              <a:ext uri="{FF2B5EF4-FFF2-40B4-BE49-F238E27FC236}">
                <a16:creationId xmlns:a16="http://schemas.microsoft.com/office/drawing/2014/main" id="{7F746589-D6C9-4D76-B125-95C83B319156}"/>
              </a:ext>
            </a:extLst>
          </p:cNvPr>
          <p:cNvSpPr>
            <a:spLocks noGrp="1"/>
          </p:cNvSpPr>
          <p:nvPr/>
        </p:nvSpPr>
        <p:spPr>
          <a:xfrm>
            <a:off x="1885950" y="3524250"/>
            <a:ext cx="2190750" cy="266700"/>
          </a:xfrm>
          <a:prstGeom prst="rect">
            <a:avLst/>
          </a:prstGeom>
          <a:noFill/>
          <a:ln w="0">
            <a:noFill/>
            <a:prstDash val="solid"/>
          </a:ln>
        </p:spPr>
        <p:txBody>
          <a:bodyPr anchor="ctr"/>
          <a:lstStyle/>
          <a:p>
            <a:pPr algn="l">
              <a:defRPr sz="1425" b="1">
                <a:solidFill>
                  <a:srgbClr val="E9DFC6"/>
                </a:solidFill>
                <a:latin typeface="Aptos"/>
                <a:ea typeface="Aptos"/>
                <a:cs typeface="Aptos"/>
              </a:defRPr>
            </a:pPr>
            <a:r>
              <a:rPr sz="1425" b="1">
                <a:solidFill>
                  <a:srgbClr val="E9DFC6"/>
                </a:solidFill>
                <a:latin typeface="Aptos"/>
                <a:ea typeface="Aptos"/>
                <a:cs typeface="Aptos"/>
              </a:rPr>
              <a:t>BEARCAT</a:t>
            </a:r>
          </a:p>
        </p:txBody>
      </p:sp>
      <p:sp>
        <p:nvSpPr>
          <p:cNvPr id="16" name="Rectangle 15">
            <a:extLst>
              <a:ext uri="{FF2B5EF4-FFF2-40B4-BE49-F238E27FC236}">
                <a16:creationId xmlns:a16="http://schemas.microsoft.com/office/drawing/2014/main" id="{6439C9E2-351E-4CD0-ADA7-24E181F1E9B7}"/>
              </a:ext>
            </a:extLst>
          </p:cNvPr>
          <p:cNvSpPr>
            <a:spLocks noGrp="1"/>
          </p:cNvSpPr>
          <p:nvPr/>
        </p:nvSpPr>
        <p:spPr>
          <a:xfrm>
            <a:off x="1885950" y="3771900"/>
            <a:ext cx="2857500" cy="238125"/>
          </a:xfrm>
          <a:prstGeom prst="rect">
            <a:avLst/>
          </a:prstGeom>
          <a:noFill/>
          <a:ln w="0">
            <a:noFill/>
            <a:prstDash val="solid"/>
          </a:ln>
        </p:spPr>
        <p:txBody>
          <a:bodyPr anchor="ctr"/>
          <a:lstStyle/>
          <a:p>
            <a:pPr algn="l">
              <a:defRPr sz="975" b="0">
                <a:solidFill>
                  <a:srgbClr val="8FA68F"/>
                </a:solidFill>
                <a:latin typeface="Aptos"/>
                <a:ea typeface="Aptos"/>
                <a:cs typeface="Aptos"/>
              </a:defRPr>
            </a:pPr>
            <a:r>
              <a:rPr sz="975" b="0">
                <a:solidFill>
                  <a:srgbClr val="8FA68F"/>
                </a:solidFill>
                <a:latin typeface="Aptos"/>
                <a:ea typeface="Aptos"/>
                <a:cs typeface="Aptos"/>
              </a:rPr>
              <a:t>Northeast of Saigon • from Nov 1968</a:t>
            </a:r>
          </a:p>
        </p:txBody>
      </p:sp>
      <p:sp>
        <p:nvSpPr>
          <p:cNvPr id="17" name="Oval 16">
            <a:extLst>
              <a:ext uri="{FF2B5EF4-FFF2-40B4-BE49-F238E27FC236}">
                <a16:creationId xmlns:a16="http://schemas.microsoft.com/office/drawing/2014/main" id="{18AB2B83-B308-4206-A514-E0A954545EDC}"/>
              </a:ext>
            </a:extLst>
          </p:cNvPr>
          <p:cNvSpPr>
            <a:spLocks noGrp="1"/>
          </p:cNvSpPr>
          <p:nvPr/>
        </p:nvSpPr>
        <p:spPr>
          <a:xfrm>
            <a:off x="1371600" y="4324350"/>
            <a:ext cx="304800" cy="304800"/>
          </a:xfrm>
          <a:prstGeom prst="ellipse">
            <a:avLst/>
          </a:prstGeom>
          <a:solidFill>
            <a:srgbClr val="B8A56F"/>
          </a:solidFill>
          <a:ln w="0">
            <a:solidFill>
              <a:srgbClr val="B8A56F"/>
            </a:solidFill>
            <a:prstDash val="solid"/>
          </a:ln>
        </p:spPr>
        <p:txBody>
          <a:bodyPr/>
          <a:lstStyle/>
          <a:p>
            <a:endParaRPr lang="en-AU"/>
          </a:p>
        </p:txBody>
      </p:sp>
      <p:sp>
        <p:nvSpPr>
          <p:cNvPr id="18" name="Rectangle 17">
            <a:extLst>
              <a:ext uri="{FF2B5EF4-FFF2-40B4-BE49-F238E27FC236}">
                <a16:creationId xmlns:a16="http://schemas.microsoft.com/office/drawing/2014/main" id="{01F4F7AF-B3B9-4A77-8844-4933EFD698AA}"/>
              </a:ext>
            </a:extLst>
          </p:cNvPr>
          <p:cNvSpPr>
            <a:spLocks noGrp="1"/>
          </p:cNvSpPr>
          <p:nvPr/>
        </p:nvSpPr>
        <p:spPr>
          <a:xfrm>
            <a:off x="1885950" y="4267200"/>
            <a:ext cx="2190750" cy="266700"/>
          </a:xfrm>
          <a:prstGeom prst="rect">
            <a:avLst/>
          </a:prstGeom>
          <a:noFill/>
          <a:ln w="0">
            <a:noFill/>
            <a:prstDash val="solid"/>
          </a:ln>
        </p:spPr>
        <p:txBody>
          <a:bodyPr anchor="ctr"/>
          <a:lstStyle/>
          <a:p>
            <a:pPr algn="l">
              <a:defRPr sz="1425" b="1">
                <a:solidFill>
                  <a:srgbClr val="E9DFC6"/>
                </a:solidFill>
                <a:latin typeface="Aptos"/>
                <a:ea typeface="Aptos"/>
                <a:cs typeface="Aptos"/>
              </a:defRPr>
            </a:pPr>
            <a:r>
              <a:rPr sz="1425" b="1">
                <a:solidFill>
                  <a:srgbClr val="E9DFC6"/>
                </a:solidFill>
                <a:latin typeface="Aptos"/>
                <a:ea typeface="Aptos"/>
                <a:cs typeface="Aptos"/>
              </a:rPr>
              <a:t>ĐỒNG TÂM</a:t>
            </a:r>
          </a:p>
        </p:txBody>
      </p:sp>
      <p:sp>
        <p:nvSpPr>
          <p:cNvPr id="19" name="Rectangle 18">
            <a:extLst>
              <a:ext uri="{FF2B5EF4-FFF2-40B4-BE49-F238E27FC236}">
                <a16:creationId xmlns:a16="http://schemas.microsoft.com/office/drawing/2014/main" id="{B3DAFBC1-09AE-4B46-8B56-B863D2A32EF8}"/>
              </a:ext>
            </a:extLst>
          </p:cNvPr>
          <p:cNvSpPr>
            <a:spLocks noGrp="1"/>
          </p:cNvSpPr>
          <p:nvPr/>
        </p:nvSpPr>
        <p:spPr>
          <a:xfrm>
            <a:off x="1885950" y="4514850"/>
            <a:ext cx="2857500" cy="238125"/>
          </a:xfrm>
          <a:prstGeom prst="rect">
            <a:avLst/>
          </a:prstGeom>
          <a:noFill/>
          <a:ln w="0">
            <a:noFill/>
            <a:prstDash val="solid"/>
          </a:ln>
        </p:spPr>
        <p:txBody>
          <a:bodyPr anchor="ctr"/>
          <a:lstStyle/>
          <a:p>
            <a:pPr algn="l">
              <a:defRPr sz="975" b="0">
                <a:solidFill>
                  <a:srgbClr val="8FA68F"/>
                </a:solidFill>
                <a:latin typeface="Aptos"/>
                <a:ea typeface="Aptos"/>
                <a:cs typeface="Aptos"/>
              </a:defRPr>
            </a:pPr>
            <a:r>
              <a:rPr sz="975" b="0">
                <a:solidFill>
                  <a:srgbClr val="8FA68F"/>
                </a:solidFill>
                <a:latin typeface="Aptos"/>
                <a:ea typeface="Aptos"/>
                <a:cs typeface="Aptos"/>
              </a:rPr>
              <a:t>Mekong Delta operations</a:t>
            </a:r>
          </a:p>
        </p:txBody>
      </p:sp>
      <p:sp>
        <p:nvSpPr>
          <p:cNvPr id="20" name="Oval 19">
            <a:extLst>
              <a:ext uri="{FF2B5EF4-FFF2-40B4-BE49-F238E27FC236}">
                <a16:creationId xmlns:a16="http://schemas.microsoft.com/office/drawing/2014/main" id="{6F582615-2630-419E-9D25-55F107A3A834}"/>
              </a:ext>
            </a:extLst>
          </p:cNvPr>
          <p:cNvSpPr>
            <a:spLocks noGrp="1"/>
          </p:cNvSpPr>
          <p:nvPr/>
        </p:nvSpPr>
        <p:spPr>
          <a:xfrm>
            <a:off x="1371600" y="5067300"/>
            <a:ext cx="304800" cy="304800"/>
          </a:xfrm>
          <a:prstGeom prst="ellipse">
            <a:avLst/>
          </a:prstGeom>
          <a:solidFill>
            <a:srgbClr val="B8A56F"/>
          </a:solidFill>
          <a:ln w="0">
            <a:solidFill>
              <a:srgbClr val="B8A56F"/>
            </a:solidFill>
            <a:prstDash val="solid"/>
          </a:ln>
        </p:spPr>
        <p:txBody>
          <a:bodyPr/>
          <a:lstStyle/>
          <a:p>
            <a:endParaRPr lang="en-AU"/>
          </a:p>
        </p:txBody>
      </p:sp>
      <p:sp>
        <p:nvSpPr>
          <p:cNvPr id="21" name="Rectangle 20">
            <a:extLst>
              <a:ext uri="{FF2B5EF4-FFF2-40B4-BE49-F238E27FC236}">
                <a16:creationId xmlns:a16="http://schemas.microsoft.com/office/drawing/2014/main" id="{125C7B50-AE57-4FEC-B0F4-000B0894BAAB}"/>
              </a:ext>
            </a:extLst>
          </p:cNvPr>
          <p:cNvSpPr>
            <a:spLocks noGrp="1"/>
          </p:cNvSpPr>
          <p:nvPr/>
        </p:nvSpPr>
        <p:spPr>
          <a:xfrm>
            <a:off x="1885950" y="5010150"/>
            <a:ext cx="2190750" cy="266700"/>
          </a:xfrm>
          <a:prstGeom prst="rect">
            <a:avLst/>
          </a:prstGeom>
          <a:noFill/>
          <a:ln w="0">
            <a:noFill/>
            <a:prstDash val="solid"/>
          </a:ln>
        </p:spPr>
        <p:txBody>
          <a:bodyPr anchor="ctr"/>
          <a:lstStyle/>
          <a:p>
            <a:pPr algn="l">
              <a:defRPr sz="1425" b="1">
                <a:solidFill>
                  <a:srgbClr val="E9DFC6"/>
                </a:solidFill>
                <a:latin typeface="Aptos"/>
                <a:ea typeface="Aptos"/>
                <a:cs typeface="Aptos"/>
              </a:defRPr>
            </a:pPr>
            <a:r>
              <a:rPr sz="1425" b="1">
                <a:solidFill>
                  <a:srgbClr val="E9DFC6"/>
                </a:solidFill>
                <a:latin typeface="Aptos"/>
                <a:ea typeface="Aptos"/>
                <a:cs typeface="Aptos"/>
              </a:rPr>
              <a:t>DĨ AN</a:t>
            </a:r>
          </a:p>
        </p:txBody>
      </p:sp>
      <p:sp>
        <p:nvSpPr>
          <p:cNvPr id="22" name="Rectangle 21">
            <a:extLst>
              <a:ext uri="{FF2B5EF4-FFF2-40B4-BE49-F238E27FC236}">
                <a16:creationId xmlns:a16="http://schemas.microsoft.com/office/drawing/2014/main" id="{DE233104-386A-4673-9A09-89A96BFF07E6}"/>
              </a:ext>
            </a:extLst>
          </p:cNvPr>
          <p:cNvSpPr>
            <a:spLocks noGrp="1"/>
          </p:cNvSpPr>
          <p:nvPr/>
        </p:nvSpPr>
        <p:spPr>
          <a:xfrm>
            <a:off x="1885950" y="5257800"/>
            <a:ext cx="2857500" cy="238125"/>
          </a:xfrm>
          <a:prstGeom prst="rect">
            <a:avLst/>
          </a:prstGeom>
          <a:noFill/>
          <a:ln w="0">
            <a:noFill/>
            <a:prstDash val="solid"/>
          </a:ln>
        </p:spPr>
        <p:txBody>
          <a:bodyPr anchor="ctr"/>
          <a:lstStyle/>
          <a:p>
            <a:pPr algn="l">
              <a:defRPr sz="975" b="0">
                <a:solidFill>
                  <a:srgbClr val="8FA68F"/>
                </a:solidFill>
                <a:latin typeface="Aptos"/>
                <a:ea typeface="Aptos"/>
                <a:cs typeface="Aptos"/>
              </a:defRPr>
            </a:pPr>
            <a:r>
              <a:rPr sz="975" b="0">
                <a:solidFill>
                  <a:srgbClr val="8FA68F"/>
                </a:solidFill>
                <a:latin typeface="Aptos"/>
                <a:ea typeface="Aptos"/>
                <a:cs typeface="Aptos"/>
              </a:rPr>
              <a:t>Later company base</a:t>
            </a:r>
          </a:p>
        </p:txBody>
      </p:sp>
      <p:sp>
        <p:nvSpPr>
          <p:cNvPr id="23" name="Rectangle 22">
            <a:extLst>
              <a:ext uri="{FF2B5EF4-FFF2-40B4-BE49-F238E27FC236}">
                <a16:creationId xmlns:a16="http://schemas.microsoft.com/office/drawing/2014/main" id="{F7F14A58-7C07-4426-A498-D1FEB3F52265}"/>
              </a:ext>
            </a:extLst>
          </p:cNvPr>
          <p:cNvSpPr>
            <a:spLocks noGrp="1"/>
          </p:cNvSpPr>
          <p:nvPr/>
        </p:nvSpPr>
        <p:spPr>
          <a:xfrm>
            <a:off x="4953000" y="2266950"/>
            <a:ext cx="2286000" cy="476250"/>
          </a:xfrm>
          <a:prstGeom prst="rect">
            <a:avLst/>
          </a:prstGeom>
          <a:noFill/>
          <a:ln w="0">
            <a:noFill/>
            <a:prstDash val="solid"/>
          </a:ln>
        </p:spPr>
        <p:txBody>
          <a:bodyPr anchor="ctr"/>
          <a:lstStyle/>
          <a:p>
            <a:pPr algn="l">
              <a:defRPr sz="2925" b="1">
                <a:solidFill>
                  <a:srgbClr val="B8A56F"/>
                </a:solidFill>
                <a:latin typeface="Aptos Display"/>
                <a:ea typeface="Aptos Display"/>
                <a:cs typeface="Aptos Display"/>
              </a:defRPr>
            </a:pPr>
            <a:r>
              <a:rPr sz="2925" b="1">
                <a:solidFill>
                  <a:srgbClr val="B8A56F"/>
                </a:solidFill>
                <a:latin typeface="Aptos Display"/>
                <a:ea typeface="Aptos Display"/>
                <a:cs typeface="Aptos Display"/>
              </a:rPr>
              <a:t>III CORPS</a:t>
            </a:r>
          </a:p>
        </p:txBody>
      </p:sp>
      <p:sp>
        <p:nvSpPr>
          <p:cNvPr id="24" name="Rectangle 23">
            <a:extLst>
              <a:ext uri="{FF2B5EF4-FFF2-40B4-BE49-F238E27FC236}">
                <a16:creationId xmlns:a16="http://schemas.microsoft.com/office/drawing/2014/main" id="{7A8FEA40-B398-4DA1-A837-E4012D1AFB05}"/>
              </a:ext>
            </a:extLst>
          </p:cNvPr>
          <p:cNvSpPr>
            <a:spLocks noGrp="1"/>
          </p:cNvSpPr>
          <p:nvPr/>
        </p:nvSpPr>
        <p:spPr>
          <a:xfrm>
            <a:off x="4991100" y="2743200"/>
            <a:ext cx="3143250" cy="533400"/>
          </a:xfrm>
          <a:prstGeom prst="rect">
            <a:avLst/>
          </a:prstGeom>
          <a:noFill/>
          <a:ln w="0">
            <a:noFill/>
            <a:prstDash val="solid"/>
          </a:ln>
        </p:spPr>
        <p:txBody>
          <a:bodyPr anchor="ctr"/>
          <a:lstStyle/>
          <a:p>
            <a:pPr algn="l">
              <a:defRPr sz="1200" b="0">
                <a:solidFill>
                  <a:srgbClr val="F6F0E1"/>
                </a:solidFill>
                <a:latin typeface="Aptos"/>
                <a:ea typeface="Aptos"/>
                <a:cs typeface="Aptos"/>
              </a:defRPr>
            </a:pPr>
            <a:r>
              <a:rPr sz="1200" b="0">
                <a:solidFill>
                  <a:srgbClr val="F6F0E1"/>
                </a:solidFill>
                <a:latin typeface="Aptos"/>
                <a:ea typeface="Aptos"/>
                <a:cs typeface="Aptos"/>
              </a:rPr>
              <a:t>Phước Tuy • Saigon approaches • Long Khánh</a:t>
            </a:r>
          </a:p>
        </p:txBody>
      </p:sp>
      <p:sp>
        <p:nvSpPr>
          <p:cNvPr id="25" name="Rectangle 24">
            <a:extLst>
              <a:ext uri="{FF2B5EF4-FFF2-40B4-BE49-F238E27FC236}">
                <a16:creationId xmlns:a16="http://schemas.microsoft.com/office/drawing/2014/main" id="{489BEE0D-94B9-4CB9-9DD9-EBD7CCBDE9CB}"/>
              </a:ext>
            </a:extLst>
          </p:cNvPr>
          <p:cNvSpPr>
            <a:spLocks noGrp="1"/>
          </p:cNvSpPr>
          <p:nvPr/>
        </p:nvSpPr>
        <p:spPr>
          <a:xfrm>
            <a:off x="4953000" y="3429000"/>
            <a:ext cx="3143250" cy="19050"/>
          </a:xfrm>
          <a:prstGeom prst="rect">
            <a:avLst/>
          </a:prstGeom>
          <a:solidFill>
            <a:srgbClr val="315D43"/>
          </a:solidFill>
          <a:ln w="0">
            <a:solidFill>
              <a:srgbClr val="315D43"/>
            </a:solidFill>
            <a:prstDash val="solid"/>
          </a:ln>
        </p:spPr>
        <p:txBody>
          <a:bodyPr/>
          <a:lstStyle/>
          <a:p>
            <a:endParaRPr lang="en-AU"/>
          </a:p>
        </p:txBody>
      </p:sp>
      <p:sp>
        <p:nvSpPr>
          <p:cNvPr id="26" name="Rectangle 25">
            <a:extLst>
              <a:ext uri="{FF2B5EF4-FFF2-40B4-BE49-F238E27FC236}">
                <a16:creationId xmlns:a16="http://schemas.microsoft.com/office/drawing/2014/main" id="{97158678-A2A1-4983-873B-7906AFBA1B00}"/>
              </a:ext>
            </a:extLst>
          </p:cNvPr>
          <p:cNvSpPr>
            <a:spLocks noGrp="1"/>
          </p:cNvSpPr>
          <p:nvPr/>
        </p:nvSpPr>
        <p:spPr>
          <a:xfrm>
            <a:off x="4953000" y="3714750"/>
            <a:ext cx="2286000" cy="476250"/>
          </a:xfrm>
          <a:prstGeom prst="rect">
            <a:avLst/>
          </a:prstGeom>
          <a:noFill/>
          <a:ln w="0">
            <a:noFill/>
            <a:prstDash val="solid"/>
          </a:ln>
        </p:spPr>
        <p:txBody>
          <a:bodyPr anchor="ctr"/>
          <a:lstStyle/>
          <a:p>
            <a:pPr algn="l">
              <a:defRPr sz="2925" b="1">
                <a:solidFill>
                  <a:srgbClr val="B8A56F"/>
                </a:solidFill>
                <a:latin typeface="Aptos Display"/>
                <a:ea typeface="Aptos Display"/>
                <a:cs typeface="Aptos Display"/>
              </a:defRPr>
            </a:pPr>
            <a:r>
              <a:rPr sz="2925" b="1">
                <a:solidFill>
                  <a:srgbClr val="B8A56F"/>
                </a:solidFill>
                <a:latin typeface="Aptos Display"/>
                <a:ea typeface="Aptos Display"/>
                <a:cs typeface="Aptos Display"/>
              </a:rPr>
              <a:t>IV CORPS</a:t>
            </a:r>
          </a:p>
        </p:txBody>
      </p:sp>
      <p:sp>
        <p:nvSpPr>
          <p:cNvPr id="27" name="Rectangle 26">
            <a:extLst>
              <a:ext uri="{FF2B5EF4-FFF2-40B4-BE49-F238E27FC236}">
                <a16:creationId xmlns:a16="http://schemas.microsoft.com/office/drawing/2014/main" id="{3DC7539B-D794-48FB-A327-6942569214FF}"/>
              </a:ext>
            </a:extLst>
          </p:cNvPr>
          <p:cNvSpPr>
            <a:spLocks noGrp="1"/>
          </p:cNvSpPr>
          <p:nvPr/>
        </p:nvSpPr>
        <p:spPr>
          <a:xfrm>
            <a:off x="4991100" y="4191000"/>
            <a:ext cx="3143250" cy="533400"/>
          </a:xfrm>
          <a:prstGeom prst="rect">
            <a:avLst/>
          </a:prstGeom>
          <a:noFill/>
          <a:ln w="0">
            <a:noFill/>
            <a:prstDash val="solid"/>
          </a:ln>
        </p:spPr>
        <p:txBody>
          <a:bodyPr anchor="ctr"/>
          <a:lstStyle/>
          <a:p>
            <a:pPr algn="l">
              <a:defRPr sz="1200" b="0">
                <a:solidFill>
                  <a:srgbClr val="F6F0E1"/>
                </a:solidFill>
                <a:latin typeface="Aptos"/>
                <a:ea typeface="Aptos"/>
                <a:cs typeface="Aptos"/>
              </a:defRPr>
            </a:pPr>
            <a:r>
              <a:rPr sz="1200" b="0">
                <a:solidFill>
                  <a:srgbClr val="F6F0E1"/>
                </a:solidFill>
                <a:latin typeface="Aptos"/>
                <a:ea typeface="Aptos"/>
                <a:cs typeface="Aptos"/>
              </a:rPr>
              <a:t>Mekong Delta • Kiến Hòa • Vĩnh Bình • U Minh</a:t>
            </a:r>
          </a:p>
        </p:txBody>
      </p:sp>
      <p:sp>
        <p:nvSpPr>
          <p:cNvPr id="28" name="Rectangle 27">
            <a:extLst>
              <a:ext uri="{FF2B5EF4-FFF2-40B4-BE49-F238E27FC236}">
                <a16:creationId xmlns:a16="http://schemas.microsoft.com/office/drawing/2014/main" id="{973776ED-81E1-4046-8FF9-8881E2AE29D2}"/>
              </a:ext>
            </a:extLst>
          </p:cNvPr>
          <p:cNvSpPr>
            <a:spLocks noGrp="1"/>
          </p:cNvSpPr>
          <p:nvPr/>
        </p:nvSpPr>
        <p:spPr>
          <a:xfrm>
            <a:off x="8420100" y="2019300"/>
            <a:ext cx="3238500" cy="3409950"/>
          </a:xfrm>
          <a:prstGeom prst="rect">
            <a:avLst/>
          </a:prstGeom>
          <a:solidFill>
            <a:srgbClr val="0C1712"/>
          </a:solidFill>
          <a:ln w="0">
            <a:solidFill>
              <a:srgbClr val="0C1712"/>
            </a:solidFill>
            <a:prstDash val="solid"/>
          </a:ln>
        </p:spPr>
        <p:txBody>
          <a:bodyPr/>
          <a:lstStyle/>
          <a:p>
            <a:endParaRPr lang="en-AU" dirty="0"/>
          </a:p>
        </p:txBody>
      </p:sp>
      <p:sp>
        <p:nvSpPr>
          <p:cNvPr id="29" name="Rectangle 28">
            <a:extLst>
              <a:ext uri="{FF2B5EF4-FFF2-40B4-BE49-F238E27FC236}">
                <a16:creationId xmlns:a16="http://schemas.microsoft.com/office/drawing/2014/main" id="{A1ADB161-83DE-465D-8A12-A9375AEB2E06}"/>
              </a:ext>
            </a:extLst>
          </p:cNvPr>
          <p:cNvSpPr>
            <a:spLocks noGrp="1"/>
          </p:cNvSpPr>
          <p:nvPr/>
        </p:nvSpPr>
        <p:spPr>
          <a:xfrm>
            <a:off x="861060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0" name="Rectangle 29">
            <a:extLst>
              <a:ext uri="{FF2B5EF4-FFF2-40B4-BE49-F238E27FC236}">
                <a16:creationId xmlns:a16="http://schemas.microsoft.com/office/drawing/2014/main" id="{9CF1F54A-CBF0-4341-AC43-F14CAF708F23}"/>
              </a:ext>
            </a:extLst>
          </p:cNvPr>
          <p:cNvSpPr>
            <a:spLocks noGrp="1"/>
          </p:cNvSpPr>
          <p:nvPr/>
        </p:nvSpPr>
        <p:spPr>
          <a:xfrm>
            <a:off x="893445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1" name="Rectangle 30">
            <a:extLst>
              <a:ext uri="{FF2B5EF4-FFF2-40B4-BE49-F238E27FC236}">
                <a16:creationId xmlns:a16="http://schemas.microsoft.com/office/drawing/2014/main" id="{DF850B7F-56D2-42A5-8EF4-40037636AB38}"/>
              </a:ext>
            </a:extLst>
          </p:cNvPr>
          <p:cNvSpPr>
            <a:spLocks noGrp="1"/>
          </p:cNvSpPr>
          <p:nvPr/>
        </p:nvSpPr>
        <p:spPr>
          <a:xfrm>
            <a:off x="925830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2" name="Rectangle 31">
            <a:extLst>
              <a:ext uri="{FF2B5EF4-FFF2-40B4-BE49-F238E27FC236}">
                <a16:creationId xmlns:a16="http://schemas.microsoft.com/office/drawing/2014/main" id="{E61AAFEB-3525-43D6-A131-CB526E25B25F}"/>
              </a:ext>
            </a:extLst>
          </p:cNvPr>
          <p:cNvSpPr>
            <a:spLocks noGrp="1"/>
          </p:cNvSpPr>
          <p:nvPr/>
        </p:nvSpPr>
        <p:spPr>
          <a:xfrm>
            <a:off x="958215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3" name="Rectangle 32">
            <a:extLst>
              <a:ext uri="{FF2B5EF4-FFF2-40B4-BE49-F238E27FC236}">
                <a16:creationId xmlns:a16="http://schemas.microsoft.com/office/drawing/2014/main" id="{67018CFD-3ACA-41AA-8910-83BDCBE4475D}"/>
              </a:ext>
            </a:extLst>
          </p:cNvPr>
          <p:cNvSpPr>
            <a:spLocks noGrp="1"/>
          </p:cNvSpPr>
          <p:nvPr/>
        </p:nvSpPr>
        <p:spPr>
          <a:xfrm>
            <a:off x="990600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4" name="Rectangle 33">
            <a:extLst>
              <a:ext uri="{FF2B5EF4-FFF2-40B4-BE49-F238E27FC236}">
                <a16:creationId xmlns:a16="http://schemas.microsoft.com/office/drawing/2014/main" id="{D525B278-CA4F-4011-AF3E-F4B48E3FEB03}"/>
              </a:ext>
            </a:extLst>
          </p:cNvPr>
          <p:cNvSpPr>
            <a:spLocks noGrp="1"/>
          </p:cNvSpPr>
          <p:nvPr/>
        </p:nvSpPr>
        <p:spPr>
          <a:xfrm>
            <a:off x="1022985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5" name="Rectangle 34">
            <a:extLst>
              <a:ext uri="{FF2B5EF4-FFF2-40B4-BE49-F238E27FC236}">
                <a16:creationId xmlns:a16="http://schemas.microsoft.com/office/drawing/2014/main" id="{E9A4672B-E4C5-4DF5-BC57-7433B710B4C3}"/>
              </a:ext>
            </a:extLst>
          </p:cNvPr>
          <p:cNvSpPr>
            <a:spLocks noGrp="1"/>
          </p:cNvSpPr>
          <p:nvPr/>
        </p:nvSpPr>
        <p:spPr>
          <a:xfrm>
            <a:off x="10553700" y="2019300"/>
            <a:ext cx="9525" cy="3409950"/>
          </a:xfrm>
          <a:prstGeom prst="rect">
            <a:avLst/>
          </a:prstGeom>
          <a:solidFill>
            <a:srgbClr val="315D43"/>
          </a:solidFill>
          <a:ln w="0">
            <a:solidFill>
              <a:srgbClr val="315D43"/>
            </a:solidFill>
            <a:prstDash val="solid"/>
          </a:ln>
        </p:spPr>
        <p:txBody>
          <a:bodyPr/>
          <a:lstStyle/>
          <a:p>
            <a:endParaRPr lang="en-AU"/>
          </a:p>
        </p:txBody>
      </p:sp>
      <p:sp>
        <p:nvSpPr>
          <p:cNvPr id="36" name="Rectangle 35">
            <a:extLst>
              <a:ext uri="{FF2B5EF4-FFF2-40B4-BE49-F238E27FC236}">
                <a16:creationId xmlns:a16="http://schemas.microsoft.com/office/drawing/2014/main" id="{163EDD3F-38A0-421C-96DA-2C9B51DFA0F9}"/>
              </a:ext>
            </a:extLst>
          </p:cNvPr>
          <p:cNvSpPr>
            <a:spLocks noGrp="1"/>
          </p:cNvSpPr>
          <p:nvPr/>
        </p:nvSpPr>
        <p:spPr>
          <a:xfrm>
            <a:off x="10877550" y="2019300"/>
            <a:ext cx="9525" cy="3409950"/>
          </a:xfrm>
          <a:prstGeom prst="rect">
            <a:avLst/>
          </a:prstGeom>
          <a:solidFill>
            <a:srgbClr val="315D43"/>
          </a:solidFill>
          <a:ln w="0">
            <a:solidFill>
              <a:srgbClr val="315D43"/>
            </a:solidFill>
            <a:prstDash val="solid"/>
          </a:ln>
        </p:spPr>
        <p:txBody>
          <a:bodyPr/>
          <a:lstStyle/>
          <a:p>
            <a:endParaRPr lang="en-AU"/>
          </a:p>
        </p:txBody>
      </p:sp>
      <p:pic>
        <p:nvPicPr>
          <p:cNvPr id="44" name="Picture 43">
            <a:extLst>
              <a:ext uri="{FF2B5EF4-FFF2-40B4-BE49-F238E27FC236}">
                <a16:creationId xmlns:a16="http://schemas.microsoft.com/office/drawing/2014/main" id="{9655C4EB-5249-4384-D3E7-113FA9CFFB6F}"/>
              </a:ext>
            </a:extLst>
          </p:cNvPr>
          <p:cNvPicPr>
            <a:picLocks noChangeAspect="1"/>
          </p:cNvPicPr>
          <p:nvPr/>
        </p:nvPicPr>
        <p:blipFill>
          <a:blip r:embed="rId3"/>
          <a:srcRect l="3794" t="-181" r="24665" b="3217"/>
          <a:stretch>
            <a:fillRect/>
          </a:stretch>
        </p:blipFill>
        <p:spPr>
          <a:xfrm>
            <a:off x="8382000" y="2035492"/>
            <a:ext cx="3483129" cy="3460433"/>
          </a:xfrm>
          <a:prstGeom prst="rect">
            <a:avLst/>
          </a:prstGeom>
        </p:spPr>
      </p:pic>
      <p:sp>
        <p:nvSpPr>
          <p:cNvPr id="37" name="Rectangle 36">
            <a:extLst>
              <a:ext uri="{FF2B5EF4-FFF2-40B4-BE49-F238E27FC236}">
                <a16:creationId xmlns:a16="http://schemas.microsoft.com/office/drawing/2014/main" id="{FC3182C4-1C58-4B63-B0D8-AEA27AB82A75}"/>
              </a:ext>
            </a:extLst>
          </p:cNvPr>
          <p:cNvSpPr>
            <a:spLocks noGrp="1"/>
          </p:cNvSpPr>
          <p:nvPr/>
        </p:nvSpPr>
        <p:spPr>
          <a:xfrm>
            <a:off x="8458200" y="2103120"/>
            <a:ext cx="2781300" cy="228600"/>
          </a:xfrm>
          <a:prstGeom prst="rect">
            <a:avLst/>
          </a:prstGeom>
          <a:noFill/>
          <a:ln w="0">
            <a:noFill/>
            <a:prstDash val="solid"/>
          </a:ln>
        </p:spPr>
        <p:txBody>
          <a:bodyPr anchor="ctr"/>
          <a:lstStyle/>
          <a:p>
            <a:pPr algn="l">
              <a:defRPr sz="825" b="1">
                <a:solidFill>
                  <a:srgbClr val="B8A56F"/>
                </a:solidFill>
                <a:latin typeface="Aptos"/>
                <a:ea typeface="Aptos"/>
                <a:cs typeface="Aptos"/>
              </a:defRPr>
            </a:pPr>
            <a:r>
              <a:rPr sz="825" b="1" dirty="0">
                <a:solidFill>
                  <a:srgbClr val="B8A56F"/>
                </a:solidFill>
                <a:latin typeface="Aptos"/>
                <a:ea typeface="Aptos"/>
                <a:cs typeface="Aptos"/>
              </a:rPr>
              <a:t>ARCHIVE PHOTOGRAPH</a:t>
            </a:r>
          </a:p>
        </p:txBody>
      </p:sp>
      <p:sp>
        <p:nvSpPr>
          <p:cNvPr id="38" name="Rectangle 37">
            <a:extLst>
              <a:ext uri="{FF2B5EF4-FFF2-40B4-BE49-F238E27FC236}">
                <a16:creationId xmlns:a16="http://schemas.microsoft.com/office/drawing/2014/main" id="{A50EE689-0FF9-4555-9D6D-263B3D407F96}"/>
              </a:ext>
            </a:extLst>
          </p:cNvPr>
          <p:cNvSpPr>
            <a:spLocks noGrp="1"/>
          </p:cNvSpPr>
          <p:nvPr/>
        </p:nvSpPr>
        <p:spPr>
          <a:xfrm>
            <a:off x="8458200" y="2219325"/>
            <a:ext cx="2781300" cy="552450"/>
          </a:xfrm>
          <a:prstGeom prst="rect">
            <a:avLst/>
          </a:prstGeom>
          <a:noFill/>
          <a:ln w="0">
            <a:noFill/>
            <a:prstDash val="solid"/>
          </a:ln>
        </p:spPr>
        <p:txBody>
          <a:bodyPr anchor="ctr"/>
          <a:lstStyle/>
          <a:p>
            <a:pPr algn="l">
              <a:defRPr sz="2325" b="1">
                <a:solidFill>
                  <a:srgbClr val="E9DFC6"/>
                </a:solidFill>
                <a:latin typeface="Aptos Display"/>
                <a:ea typeface="Aptos Display"/>
                <a:cs typeface="Aptos Display"/>
              </a:defRPr>
            </a:pPr>
            <a:r>
              <a:rPr sz="2325" b="1" dirty="0">
                <a:solidFill>
                  <a:srgbClr val="E9DFC6"/>
                </a:solidFill>
                <a:latin typeface="Aptos Display"/>
                <a:ea typeface="Aptos Display"/>
                <a:cs typeface="Aptos Display"/>
              </a:rPr>
              <a:t>P05707.030</a:t>
            </a:r>
          </a:p>
        </p:txBody>
      </p:sp>
      <p:sp>
        <p:nvSpPr>
          <p:cNvPr id="39" name="Rectangle 38">
            <a:extLst>
              <a:ext uri="{FF2B5EF4-FFF2-40B4-BE49-F238E27FC236}">
                <a16:creationId xmlns:a16="http://schemas.microsoft.com/office/drawing/2014/main" id="{066A7BEE-8BEA-4852-B6E8-7A00AF8596BB}"/>
              </a:ext>
            </a:extLst>
          </p:cNvPr>
          <p:cNvSpPr>
            <a:spLocks noGrp="1"/>
          </p:cNvSpPr>
          <p:nvPr/>
        </p:nvSpPr>
        <p:spPr>
          <a:xfrm>
            <a:off x="8553450" y="2728912"/>
            <a:ext cx="723900" cy="28575"/>
          </a:xfrm>
          <a:prstGeom prst="rect">
            <a:avLst/>
          </a:prstGeom>
          <a:solidFill>
            <a:srgbClr val="B65C3A"/>
          </a:solidFill>
          <a:ln w="0">
            <a:solidFill>
              <a:srgbClr val="B65C3A"/>
            </a:solidFill>
            <a:prstDash val="solid"/>
          </a:ln>
        </p:spPr>
        <p:txBody>
          <a:bodyPr/>
          <a:lstStyle/>
          <a:p>
            <a:endParaRPr lang="en-AU"/>
          </a:p>
        </p:txBody>
      </p:sp>
      <p:sp>
        <p:nvSpPr>
          <p:cNvPr id="40" name="Rectangle 39">
            <a:extLst>
              <a:ext uri="{FF2B5EF4-FFF2-40B4-BE49-F238E27FC236}">
                <a16:creationId xmlns:a16="http://schemas.microsoft.com/office/drawing/2014/main" id="{BF647EBC-0D45-4C14-A8FD-0ADB31E20DB6}"/>
              </a:ext>
            </a:extLst>
          </p:cNvPr>
          <p:cNvSpPr>
            <a:spLocks noGrp="1"/>
          </p:cNvSpPr>
          <p:nvPr/>
        </p:nvSpPr>
        <p:spPr>
          <a:xfrm>
            <a:off x="8382000" y="4814886"/>
            <a:ext cx="3483129" cy="504827"/>
          </a:xfrm>
          <a:prstGeom prst="rect">
            <a:avLst/>
          </a:prstGeom>
          <a:noFill/>
          <a:ln w="0">
            <a:noFill/>
            <a:prstDash val="solid"/>
          </a:ln>
        </p:spPr>
        <p:txBody>
          <a:bodyPr anchor="ctr"/>
          <a:lstStyle/>
          <a:p>
            <a:pPr algn="r">
              <a:defRPr sz="1125" b="0">
                <a:solidFill>
                  <a:srgbClr val="F6F0E1"/>
                </a:solidFill>
                <a:latin typeface="Aptos"/>
                <a:ea typeface="Aptos"/>
                <a:cs typeface="Aptos"/>
              </a:defRPr>
            </a:pPr>
            <a:r>
              <a:rPr sz="1125" b="0" dirty="0">
                <a:solidFill>
                  <a:srgbClr val="F6F0E1"/>
                </a:solidFill>
                <a:latin typeface="Aptos"/>
                <a:ea typeface="Aptos"/>
                <a:cs typeface="Aptos"/>
              </a:rPr>
              <a:t>Bearcat flight line, May 1969. The 135th AHC had moved here in November 1968.</a:t>
            </a:r>
          </a:p>
        </p:txBody>
      </p:sp>
      <p:sp>
        <p:nvSpPr>
          <p:cNvPr id="41" name="Rectangle 40">
            <a:extLst>
              <a:ext uri="{FF2B5EF4-FFF2-40B4-BE49-F238E27FC236}">
                <a16:creationId xmlns:a16="http://schemas.microsoft.com/office/drawing/2014/main" id="{424ACB2A-F6FA-40DC-93AA-0623F94FDB98}"/>
              </a:ext>
            </a:extLst>
          </p:cNvPr>
          <p:cNvSpPr>
            <a:spLocks noGrp="1"/>
          </p:cNvSpPr>
          <p:nvPr/>
        </p:nvSpPr>
        <p:spPr>
          <a:xfrm>
            <a:off x="9083829" y="5257800"/>
            <a:ext cx="2781300" cy="190500"/>
          </a:xfrm>
          <a:prstGeom prst="rect">
            <a:avLst/>
          </a:prstGeom>
          <a:noFill/>
          <a:ln w="0">
            <a:noFill/>
            <a:prstDash val="solid"/>
          </a:ln>
        </p:spPr>
        <p:txBody>
          <a:bodyPr anchor="ctr"/>
          <a:lstStyle/>
          <a:p>
            <a:pPr algn="r">
              <a:defRPr sz="675" b="1">
                <a:solidFill>
                  <a:srgbClr val="8FA68F"/>
                </a:solidFill>
                <a:latin typeface="Aptos"/>
                <a:ea typeface="Aptos"/>
                <a:cs typeface="Aptos"/>
              </a:defRPr>
            </a:pPr>
            <a:r>
              <a:rPr sz="675" b="1" dirty="0">
                <a:solidFill>
                  <a:srgbClr val="8FA68F"/>
                </a:solidFill>
                <a:latin typeface="Aptos"/>
                <a:ea typeface="Aptos"/>
                <a:cs typeface="Aptos"/>
              </a:rPr>
              <a:t>AUSTRALIAN WAR MEMORIAL</a:t>
            </a:r>
          </a:p>
        </p:txBody>
      </p:sp>
      <p:sp>
        <p:nvSpPr>
          <p:cNvPr id="42" name="Rectangle 41">
            <a:extLst>
              <a:ext uri="{FF2B5EF4-FFF2-40B4-BE49-F238E27FC236}">
                <a16:creationId xmlns:a16="http://schemas.microsoft.com/office/drawing/2014/main" id="{30D62962-EA6D-4897-810F-02C8DF063F08}"/>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8FA68F"/>
                </a:solidFill>
                <a:latin typeface="Aptos"/>
                <a:ea typeface="Aptos"/>
                <a:cs typeface="Aptos"/>
              </a:defRPr>
            </a:pPr>
            <a:r>
              <a:rPr sz="638" b="0">
                <a:solidFill>
                  <a:srgbClr val="8FA68F"/>
                </a:solidFill>
                <a:latin typeface="Aptos"/>
                <a:ea typeface="Aptos"/>
                <a:cs typeface="Aptos"/>
              </a:rPr>
              <a:t>Sources: AWM collection P05707.030; Huey Vets / 135th AHC; FAA Association “RAN HFV Story”</a:t>
            </a:r>
          </a:p>
        </p:txBody>
      </p:sp>
    </p:spTree>
    <p:extLst>
      <p:ext uri="{BB962C8B-B14F-4D97-AF65-F5344CB8AC3E}">
        <p14:creationId xmlns:p14="http://schemas.microsoft.com/office/powerpoint/2010/main" val="1781130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DFC6"/>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3805F56-A28A-401D-B397-53EE86AED3B4}"/>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B9A921BA-526D-491B-A347-D0389F2ED181}"/>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315D43"/>
                </a:solidFill>
                <a:latin typeface="Aptos"/>
                <a:ea typeface="Aptos"/>
                <a:cs typeface="Aptos"/>
              </a:defRPr>
            </a:pPr>
            <a:r>
              <a:rPr sz="975" b="1">
                <a:solidFill>
                  <a:srgbClr val="315D43"/>
                </a:solidFill>
                <a:latin typeface="Aptos"/>
                <a:ea typeface="Aptos"/>
                <a:cs typeface="Aptos"/>
              </a:rPr>
              <a:t>AIRCRAFT</a:t>
            </a:r>
          </a:p>
        </p:txBody>
      </p:sp>
      <p:sp>
        <p:nvSpPr>
          <p:cNvPr id="3" name="Rectangle 2">
            <a:extLst>
              <a:ext uri="{FF2B5EF4-FFF2-40B4-BE49-F238E27FC236}">
                <a16:creationId xmlns:a16="http://schemas.microsoft.com/office/drawing/2014/main" id="{BAE8DF90-9412-4E05-9C86-3E23B956B89C}"/>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315D43"/>
                </a:solidFill>
                <a:latin typeface="Aptos Display"/>
                <a:ea typeface="Aptos Display"/>
                <a:cs typeface="Aptos Display"/>
              </a:defRPr>
            </a:pPr>
            <a:r>
              <a:rPr sz="975" b="1">
                <a:solidFill>
                  <a:srgbClr val="315D43"/>
                </a:solidFill>
                <a:latin typeface="Aptos Display"/>
                <a:ea typeface="Aptos Display"/>
                <a:cs typeface="Aptos Display"/>
              </a:rPr>
              <a:t>06</a:t>
            </a:r>
          </a:p>
        </p:txBody>
      </p:sp>
      <p:sp>
        <p:nvSpPr>
          <p:cNvPr id="4" name="Rectangle 3">
            <a:extLst>
              <a:ext uri="{FF2B5EF4-FFF2-40B4-BE49-F238E27FC236}">
                <a16:creationId xmlns:a16="http://schemas.microsoft.com/office/drawing/2014/main" id="{D3CBEF61-91DE-4EE9-AD62-8BD41001A708}"/>
              </a:ext>
            </a:extLst>
          </p:cNvPr>
          <p:cNvSpPr>
            <a:spLocks noGrp="1"/>
          </p:cNvSpPr>
          <p:nvPr/>
        </p:nvSpPr>
        <p:spPr>
          <a:xfrm>
            <a:off x="552450" y="6267450"/>
            <a:ext cx="11125200" cy="9525"/>
          </a:xfrm>
          <a:prstGeom prst="rect">
            <a:avLst/>
          </a:prstGeom>
          <a:solidFill>
            <a:srgbClr val="B8A56F"/>
          </a:solidFill>
          <a:ln w="0">
            <a:solidFill>
              <a:srgbClr val="B8A56F"/>
            </a:solidFill>
            <a:prstDash val="solid"/>
          </a:ln>
        </p:spPr>
        <p:txBody>
          <a:bodyPr/>
          <a:lstStyle/>
          <a:p>
            <a:endParaRPr lang="en-AU"/>
          </a:p>
        </p:txBody>
      </p:sp>
      <p:sp>
        <p:nvSpPr>
          <p:cNvPr id="5" name="Rectangle 4">
            <a:extLst>
              <a:ext uri="{FF2B5EF4-FFF2-40B4-BE49-F238E27FC236}">
                <a16:creationId xmlns:a16="http://schemas.microsoft.com/office/drawing/2014/main" id="{9E68781B-4C0C-4F95-B4EF-F93D3DDD9436}"/>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17392D"/>
                </a:solidFill>
                <a:latin typeface="Georgia"/>
                <a:ea typeface="Georgia"/>
                <a:cs typeface="Georgia"/>
              </a:defRPr>
            </a:pPr>
            <a:r>
              <a:rPr sz="2850" b="1">
                <a:solidFill>
                  <a:srgbClr val="17392D"/>
                </a:solidFill>
                <a:latin typeface="Georgia"/>
                <a:ea typeface="Georgia"/>
                <a:cs typeface="Georgia"/>
              </a:rPr>
              <a:t>The daily package paired lift with firepower.</a:t>
            </a:r>
          </a:p>
        </p:txBody>
      </p:sp>
      <p:sp>
        <p:nvSpPr>
          <p:cNvPr id="6" name="Rectangle 5">
            <a:extLst>
              <a:ext uri="{FF2B5EF4-FFF2-40B4-BE49-F238E27FC236}">
                <a16:creationId xmlns:a16="http://schemas.microsoft.com/office/drawing/2014/main" id="{4B969C38-2F59-4958-99AE-E5FCDBFDAC45}"/>
              </a:ext>
            </a:extLst>
          </p:cNvPr>
          <p:cNvSpPr>
            <a:spLocks noGrp="1"/>
          </p:cNvSpPr>
          <p:nvPr/>
        </p:nvSpPr>
        <p:spPr>
          <a:xfrm>
            <a:off x="552450" y="1428750"/>
            <a:ext cx="8096250" cy="323850"/>
          </a:xfrm>
          <a:prstGeom prst="rect">
            <a:avLst/>
          </a:prstGeom>
          <a:noFill/>
          <a:ln w="0">
            <a:noFill/>
            <a:prstDash val="solid"/>
          </a:ln>
        </p:spPr>
        <p:txBody>
          <a:bodyPr anchor="ctr"/>
          <a:lstStyle/>
          <a:p>
            <a:pPr algn="l">
              <a:defRPr sz="1275" b="0">
                <a:solidFill>
                  <a:srgbClr val="315D43"/>
                </a:solidFill>
                <a:latin typeface="Aptos"/>
                <a:ea typeface="Aptos"/>
                <a:cs typeface="Aptos"/>
              </a:defRPr>
            </a:pPr>
            <a:r>
              <a:rPr sz="1275" b="0">
                <a:solidFill>
                  <a:srgbClr val="315D43"/>
                </a:solidFill>
                <a:latin typeface="Aptos"/>
                <a:ea typeface="Aptos"/>
                <a:cs typeface="Aptos"/>
              </a:rPr>
              <a:t>Both roles used Bell UH-1 Iroquois “Hueys”—configured for different work.</a:t>
            </a:r>
          </a:p>
        </p:txBody>
      </p:sp>
      <p:sp>
        <p:nvSpPr>
          <p:cNvPr id="7" name="Rectangle 6">
            <a:extLst>
              <a:ext uri="{FF2B5EF4-FFF2-40B4-BE49-F238E27FC236}">
                <a16:creationId xmlns:a16="http://schemas.microsoft.com/office/drawing/2014/main" id="{50DA96A6-B394-4D3B-AFCE-C753C9C7715B}"/>
              </a:ext>
            </a:extLst>
          </p:cNvPr>
          <p:cNvSpPr>
            <a:spLocks noGrp="1"/>
          </p:cNvSpPr>
          <p:nvPr/>
        </p:nvSpPr>
        <p:spPr>
          <a:xfrm>
            <a:off x="533400" y="2038350"/>
            <a:ext cx="4914900" cy="3371850"/>
          </a:xfrm>
          <a:prstGeom prst="rect">
            <a:avLst/>
          </a:prstGeom>
          <a:solidFill>
            <a:srgbClr val="17392D"/>
          </a:solidFill>
          <a:ln w="0">
            <a:solidFill>
              <a:srgbClr val="17392D"/>
            </a:solidFill>
            <a:prstDash val="solid"/>
          </a:ln>
        </p:spPr>
        <p:txBody>
          <a:bodyPr/>
          <a:lstStyle/>
          <a:p>
            <a:endParaRPr lang="en-AU"/>
          </a:p>
        </p:txBody>
      </p:sp>
      <p:pic>
        <p:nvPicPr>
          <p:cNvPr id="25" name="Picture 24">
            <a:extLst>
              <a:ext uri="{FF2B5EF4-FFF2-40B4-BE49-F238E27FC236}">
                <a16:creationId xmlns:a16="http://schemas.microsoft.com/office/drawing/2014/main" id="{8D046DB3-3D78-BDC9-1066-5D034271B74F}"/>
              </a:ext>
            </a:extLst>
          </p:cNvPr>
          <p:cNvPicPr>
            <a:picLocks noChangeAspect="1"/>
          </p:cNvPicPr>
          <p:nvPr/>
        </p:nvPicPr>
        <p:blipFill>
          <a:blip r:embed="rId3"/>
          <a:srcRect t="-347" b="7970"/>
          <a:stretch>
            <a:fillRect/>
          </a:stretch>
        </p:blipFill>
        <p:spPr>
          <a:xfrm>
            <a:off x="533400" y="2038351"/>
            <a:ext cx="4914900" cy="3405188"/>
          </a:xfrm>
          <a:prstGeom prst="rect">
            <a:avLst/>
          </a:prstGeom>
        </p:spPr>
      </p:pic>
      <p:sp>
        <p:nvSpPr>
          <p:cNvPr id="8" name="Rectangle 7">
            <a:extLst>
              <a:ext uri="{FF2B5EF4-FFF2-40B4-BE49-F238E27FC236}">
                <a16:creationId xmlns:a16="http://schemas.microsoft.com/office/drawing/2014/main" id="{5E5E2630-1F57-4A65-B374-BA0B6A171E38}"/>
              </a:ext>
            </a:extLst>
          </p:cNvPr>
          <p:cNvSpPr>
            <a:spLocks noGrp="1"/>
          </p:cNvSpPr>
          <p:nvPr/>
        </p:nvSpPr>
        <p:spPr>
          <a:xfrm>
            <a:off x="742950" y="2133600"/>
            <a:ext cx="1524000" cy="1409700"/>
          </a:xfrm>
          <a:prstGeom prst="rect">
            <a:avLst/>
          </a:prstGeom>
          <a:noFill/>
          <a:ln w="0">
            <a:noFill/>
            <a:prstDash val="solid"/>
          </a:ln>
        </p:spPr>
        <p:txBody>
          <a:bodyPr anchor="ctr"/>
          <a:lstStyle/>
          <a:p>
            <a:pPr algn="l">
              <a:defRPr sz="8400" b="1">
                <a:solidFill>
                  <a:srgbClr val="B8A56F"/>
                </a:solidFill>
                <a:latin typeface="Aptos Display"/>
                <a:ea typeface="Aptos Display"/>
                <a:cs typeface="Aptos Display"/>
              </a:defRPr>
            </a:pPr>
            <a:r>
              <a:rPr sz="8400" b="1">
                <a:solidFill>
                  <a:srgbClr val="B8A56F"/>
                </a:solidFill>
                <a:latin typeface="Aptos Display"/>
                <a:ea typeface="Aptos Display"/>
                <a:cs typeface="Aptos Display"/>
              </a:rPr>
              <a:t>H</a:t>
            </a:r>
          </a:p>
        </p:txBody>
      </p:sp>
      <p:sp>
        <p:nvSpPr>
          <p:cNvPr id="9" name="Rectangle 8">
            <a:extLst>
              <a:ext uri="{FF2B5EF4-FFF2-40B4-BE49-F238E27FC236}">
                <a16:creationId xmlns:a16="http://schemas.microsoft.com/office/drawing/2014/main" id="{4FEB054D-B95E-49FD-9191-17BBA9D755EF}"/>
              </a:ext>
            </a:extLst>
          </p:cNvPr>
          <p:cNvSpPr>
            <a:spLocks noGrp="1"/>
          </p:cNvSpPr>
          <p:nvPr/>
        </p:nvSpPr>
        <p:spPr>
          <a:xfrm>
            <a:off x="762000" y="3840956"/>
            <a:ext cx="2857500" cy="228600"/>
          </a:xfrm>
          <a:prstGeom prst="rect">
            <a:avLst/>
          </a:prstGeom>
          <a:noFill/>
          <a:ln w="0">
            <a:noFill/>
            <a:prstDash val="solid"/>
          </a:ln>
        </p:spPr>
        <p:txBody>
          <a:bodyPr anchor="ctr"/>
          <a:lstStyle/>
          <a:p>
            <a:pPr algn="l">
              <a:defRPr sz="900" b="1">
                <a:solidFill>
                  <a:srgbClr val="B65C3A"/>
                </a:solidFill>
                <a:latin typeface="Aptos"/>
                <a:ea typeface="Aptos"/>
                <a:cs typeface="Aptos"/>
              </a:defRPr>
            </a:pPr>
            <a:r>
              <a:rPr sz="900" b="1" dirty="0">
                <a:solidFill>
                  <a:srgbClr val="B65C3A"/>
                </a:solidFill>
                <a:latin typeface="Aptos"/>
                <a:ea typeface="Aptos"/>
                <a:cs typeface="Aptos"/>
              </a:rPr>
              <a:t>UH-1H  /  SLICK</a:t>
            </a:r>
          </a:p>
        </p:txBody>
      </p:sp>
      <p:sp>
        <p:nvSpPr>
          <p:cNvPr id="10" name="Rectangle 9">
            <a:extLst>
              <a:ext uri="{FF2B5EF4-FFF2-40B4-BE49-F238E27FC236}">
                <a16:creationId xmlns:a16="http://schemas.microsoft.com/office/drawing/2014/main" id="{B5C5B7D6-5E97-4CE3-B038-6D8EDA65E3E3}"/>
              </a:ext>
            </a:extLst>
          </p:cNvPr>
          <p:cNvSpPr>
            <a:spLocks noGrp="1"/>
          </p:cNvSpPr>
          <p:nvPr/>
        </p:nvSpPr>
        <p:spPr>
          <a:xfrm>
            <a:off x="742950" y="3905250"/>
            <a:ext cx="4000500" cy="876300"/>
          </a:xfrm>
          <a:prstGeom prst="rect">
            <a:avLst/>
          </a:prstGeom>
          <a:noFill/>
          <a:ln w="0">
            <a:noFill/>
            <a:prstDash val="solid"/>
          </a:ln>
        </p:spPr>
        <p:txBody>
          <a:bodyPr anchor="ctr"/>
          <a:lstStyle/>
          <a:p>
            <a:pPr algn="l">
              <a:defRPr sz="1500" b="1">
                <a:solidFill>
                  <a:srgbClr val="E9DFC6"/>
                </a:solidFill>
                <a:latin typeface="Aptos"/>
                <a:ea typeface="Aptos"/>
                <a:cs typeface="Aptos"/>
              </a:defRPr>
            </a:pPr>
            <a:r>
              <a:rPr sz="1500" b="1" dirty="0">
                <a:solidFill>
                  <a:srgbClr val="E9DFC6"/>
                </a:solidFill>
                <a:latin typeface="Aptos"/>
                <a:ea typeface="Aptos"/>
                <a:cs typeface="Aptos"/>
              </a:rPr>
              <a:t>Troop transport • insertion • extraction • resupply • casualty evacuation</a:t>
            </a:r>
          </a:p>
        </p:txBody>
      </p:sp>
      <p:sp>
        <p:nvSpPr>
          <p:cNvPr id="11" name="Rectangle 10">
            <a:extLst>
              <a:ext uri="{FF2B5EF4-FFF2-40B4-BE49-F238E27FC236}">
                <a16:creationId xmlns:a16="http://schemas.microsoft.com/office/drawing/2014/main" id="{25074143-0DD2-4390-BBCB-4A91A2D5125F}"/>
              </a:ext>
            </a:extLst>
          </p:cNvPr>
          <p:cNvSpPr>
            <a:spLocks noGrp="1"/>
          </p:cNvSpPr>
          <p:nvPr/>
        </p:nvSpPr>
        <p:spPr>
          <a:xfrm>
            <a:off x="742950" y="4972050"/>
            <a:ext cx="2286000" cy="209550"/>
          </a:xfrm>
          <a:prstGeom prst="rect">
            <a:avLst/>
          </a:prstGeom>
          <a:noFill/>
          <a:ln w="0">
            <a:noFill/>
            <a:prstDash val="solid"/>
          </a:ln>
        </p:spPr>
        <p:txBody>
          <a:bodyPr anchor="ctr"/>
          <a:lstStyle/>
          <a:p>
            <a:pPr algn="l">
              <a:defRPr sz="900" b="1">
                <a:solidFill>
                  <a:srgbClr val="8FA68F"/>
                </a:solidFill>
                <a:latin typeface="Aptos"/>
                <a:ea typeface="Aptos"/>
                <a:cs typeface="Aptos"/>
              </a:defRPr>
            </a:pPr>
            <a:r>
              <a:rPr sz="900" b="1" dirty="0">
                <a:solidFill>
                  <a:srgbClr val="17392D"/>
                </a:solidFill>
                <a:latin typeface="Aptos"/>
                <a:ea typeface="Aptos"/>
                <a:cs typeface="Aptos"/>
              </a:rPr>
              <a:t>CALL SIGN  EMU</a:t>
            </a:r>
          </a:p>
        </p:txBody>
      </p:sp>
      <p:sp>
        <p:nvSpPr>
          <p:cNvPr id="12" name="Rectangle 11">
            <a:extLst>
              <a:ext uri="{FF2B5EF4-FFF2-40B4-BE49-F238E27FC236}">
                <a16:creationId xmlns:a16="http://schemas.microsoft.com/office/drawing/2014/main" id="{3732B898-7286-4E3F-A90F-E022388BD6AF}"/>
              </a:ext>
            </a:extLst>
          </p:cNvPr>
          <p:cNvSpPr>
            <a:spLocks noGrp="1"/>
          </p:cNvSpPr>
          <p:nvPr/>
        </p:nvSpPr>
        <p:spPr>
          <a:xfrm>
            <a:off x="5791200" y="2038350"/>
            <a:ext cx="4914900" cy="3371850"/>
          </a:xfrm>
          <a:prstGeom prst="rect">
            <a:avLst/>
          </a:prstGeom>
          <a:solidFill>
            <a:srgbClr val="B65C3A"/>
          </a:solidFill>
          <a:ln w="0">
            <a:solidFill>
              <a:srgbClr val="B65C3A"/>
            </a:solidFill>
            <a:prstDash val="solid"/>
          </a:ln>
        </p:spPr>
        <p:txBody>
          <a:bodyPr/>
          <a:lstStyle/>
          <a:p>
            <a:endParaRPr lang="en-AU"/>
          </a:p>
        </p:txBody>
      </p:sp>
      <p:pic>
        <p:nvPicPr>
          <p:cNvPr id="27" name="Picture 26">
            <a:extLst>
              <a:ext uri="{FF2B5EF4-FFF2-40B4-BE49-F238E27FC236}">
                <a16:creationId xmlns:a16="http://schemas.microsoft.com/office/drawing/2014/main" id="{3D54D504-5F22-9257-BCBF-D6055467EB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2035969"/>
            <a:ext cx="5314950" cy="3409950"/>
          </a:xfrm>
          <a:prstGeom prst="rect">
            <a:avLst/>
          </a:prstGeom>
        </p:spPr>
      </p:pic>
      <p:sp>
        <p:nvSpPr>
          <p:cNvPr id="13" name="Rectangle 12">
            <a:extLst>
              <a:ext uri="{FF2B5EF4-FFF2-40B4-BE49-F238E27FC236}">
                <a16:creationId xmlns:a16="http://schemas.microsoft.com/office/drawing/2014/main" id="{33C8D3F8-B6F6-46B5-813A-5E2653718919}"/>
              </a:ext>
            </a:extLst>
          </p:cNvPr>
          <p:cNvSpPr>
            <a:spLocks noGrp="1"/>
          </p:cNvSpPr>
          <p:nvPr/>
        </p:nvSpPr>
        <p:spPr>
          <a:xfrm>
            <a:off x="6000750" y="2133600"/>
            <a:ext cx="1524000" cy="1409700"/>
          </a:xfrm>
          <a:prstGeom prst="rect">
            <a:avLst/>
          </a:prstGeom>
          <a:noFill/>
          <a:ln w="0">
            <a:noFill/>
            <a:prstDash val="solid"/>
          </a:ln>
        </p:spPr>
        <p:txBody>
          <a:bodyPr anchor="ctr"/>
          <a:lstStyle/>
          <a:p>
            <a:pPr algn="l">
              <a:defRPr sz="8400" b="1">
                <a:solidFill>
                  <a:srgbClr val="E9DFC6"/>
                </a:solidFill>
                <a:latin typeface="Aptos Display"/>
                <a:ea typeface="Aptos Display"/>
                <a:cs typeface="Aptos Display"/>
              </a:defRPr>
            </a:pPr>
            <a:r>
              <a:rPr sz="8400" b="1" dirty="0">
                <a:solidFill>
                  <a:srgbClr val="81967C"/>
                </a:solidFill>
                <a:latin typeface="Aptos Display"/>
                <a:ea typeface="Aptos Display"/>
                <a:cs typeface="Aptos Display"/>
              </a:rPr>
              <a:t>C</a:t>
            </a:r>
          </a:p>
        </p:txBody>
      </p:sp>
      <p:sp>
        <p:nvSpPr>
          <p:cNvPr id="14" name="Rectangle 13">
            <a:extLst>
              <a:ext uri="{FF2B5EF4-FFF2-40B4-BE49-F238E27FC236}">
                <a16:creationId xmlns:a16="http://schemas.microsoft.com/office/drawing/2014/main" id="{5DC89D13-FEC3-42EC-8704-FC9ADBD966A6}"/>
              </a:ext>
            </a:extLst>
          </p:cNvPr>
          <p:cNvSpPr>
            <a:spLocks noGrp="1"/>
          </p:cNvSpPr>
          <p:nvPr/>
        </p:nvSpPr>
        <p:spPr>
          <a:xfrm>
            <a:off x="6000750" y="3611165"/>
            <a:ext cx="2857500" cy="228600"/>
          </a:xfrm>
          <a:prstGeom prst="rect">
            <a:avLst/>
          </a:prstGeom>
          <a:noFill/>
          <a:ln w="0">
            <a:noFill/>
            <a:prstDash val="solid"/>
          </a:ln>
        </p:spPr>
        <p:txBody>
          <a:bodyPr anchor="ctr"/>
          <a:lstStyle/>
          <a:p>
            <a:pPr algn="l">
              <a:defRPr sz="900" b="1">
                <a:solidFill>
                  <a:srgbClr val="B8A56F"/>
                </a:solidFill>
                <a:latin typeface="Aptos"/>
                <a:ea typeface="Aptos"/>
                <a:cs typeface="Aptos"/>
              </a:defRPr>
            </a:pPr>
            <a:r>
              <a:rPr sz="900" b="1" dirty="0">
                <a:solidFill>
                  <a:srgbClr val="B76241"/>
                </a:solidFill>
                <a:latin typeface="Aptos"/>
                <a:ea typeface="Aptos"/>
                <a:cs typeface="Aptos"/>
              </a:rPr>
              <a:t>UH-1C  /  GUNSHIP</a:t>
            </a:r>
          </a:p>
        </p:txBody>
      </p:sp>
      <p:sp>
        <p:nvSpPr>
          <p:cNvPr id="15" name="Rectangle 14">
            <a:extLst>
              <a:ext uri="{FF2B5EF4-FFF2-40B4-BE49-F238E27FC236}">
                <a16:creationId xmlns:a16="http://schemas.microsoft.com/office/drawing/2014/main" id="{929993A7-5A86-4948-8F40-71D02DE0496F}"/>
              </a:ext>
            </a:extLst>
          </p:cNvPr>
          <p:cNvSpPr>
            <a:spLocks noGrp="1"/>
          </p:cNvSpPr>
          <p:nvPr/>
        </p:nvSpPr>
        <p:spPr>
          <a:xfrm>
            <a:off x="6000750" y="3905250"/>
            <a:ext cx="4000500" cy="876300"/>
          </a:xfrm>
          <a:prstGeom prst="rect">
            <a:avLst/>
          </a:prstGeom>
          <a:noFill/>
          <a:ln w="0">
            <a:noFill/>
            <a:prstDash val="solid"/>
          </a:ln>
        </p:spPr>
        <p:txBody>
          <a:bodyPr anchor="ctr"/>
          <a:lstStyle/>
          <a:p>
            <a:pPr algn="l">
              <a:defRPr sz="1500" b="1">
                <a:solidFill>
                  <a:srgbClr val="FFFFFF"/>
                </a:solidFill>
                <a:latin typeface="Aptos"/>
                <a:ea typeface="Aptos"/>
                <a:cs typeface="Aptos"/>
              </a:defRPr>
            </a:pPr>
            <a:r>
              <a:rPr sz="1500" b="1" dirty="0">
                <a:solidFill>
                  <a:srgbClr val="81967C"/>
                </a:solidFill>
                <a:latin typeface="Aptos"/>
                <a:ea typeface="Aptos"/>
                <a:cs typeface="Aptos"/>
              </a:rPr>
              <a:t>Armed escort • landing-zone suppression • fire support • hunter-killer cover</a:t>
            </a:r>
          </a:p>
        </p:txBody>
      </p:sp>
      <p:sp>
        <p:nvSpPr>
          <p:cNvPr id="16" name="Rectangle 15">
            <a:extLst>
              <a:ext uri="{FF2B5EF4-FFF2-40B4-BE49-F238E27FC236}">
                <a16:creationId xmlns:a16="http://schemas.microsoft.com/office/drawing/2014/main" id="{1672B23C-78E6-4873-9752-279BEC7EAC05}"/>
              </a:ext>
            </a:extLst>
          </p:cNvPr>
          <p:cNvSpPr>
            <a:spLocks noGrp="1"/>
          </p:cNvSpPr>
          <p:nvPr/>
        </p:nvSpPr>
        <p:spPr>
          <a:xfrm>
            <a:off x="6000750" y="4972050"/>
            <a:ext cx="2476500" cy="209550"/>
          </a:xfrm>
          <a:prstGeom prst="rect">
            <a:avLst/>
          </a:prstGeom>
          <a:noFill/>
          <a:ln w="0">
            <a:noFill/>
            <a:prstDash val="solid"/>
          </a:ln>
        </p:spPr>
        <p:txBody>
          <a:bodyPr anchor="ctr"/>
          <a:lstStyle/>
          <a:p>
            <a:pPr algn="l">
              <a:defRPr sz="900" b="1">
                <a:solidFill>
                  <a:srgbClr val="E9DFC6"/>
                </a:solidFill>
                <a:latin typeface="Aptos"/>
                <a:ea typeface="Aptos"/>
                <a:cs typeface="Aptos"/>
              </a:defRPr>
            </a:pPr>
            <a:r>
              <a:rPr sz="900" b="1" dirty="0">
                <a:solidFill>
                  <a:srgbClr val="17392D"/>
                </a:solidFill>
                <a:latin typeface="Aptos"/>
                <a:ea typeface="Aptos"/>
                <a:cs typeface="Aptos"/>
              </a:rPr>
              <a:t>CALL SIGN  TAIPAN</a:t>
            </a:r>
          </a:p>
        </p:txBody>
      </p:sp>
      <p:sp>
        <p:nvSpPr>
          <p:cNvPr id="17" name="Rectangle 16">
            <a:extLst>
              <a:ext uri="{FF2B5EF4-FFF2-40B4-BE49-F238E27FC236}">
                <a16:creationId xmlns:a16="http://schemas.microsoft.com/office/drawing/2014/main" id="{43D48712-AB86-46DF-8F39-E2824A03D361}"/>
              </a:ext>
            </a:extLst>
          </p:cNvPr>
          <p:cNvSpPr>
            <a:spLocks noGrp="1"/>
          </p:cNvSpPr>
          <p:nvPr/>
        </p:nvSpPr>
        <p:spPr>
          <a:xfrm>
            <a:off x="533400" y="5562600"/>
            <a:ext cx="295275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10</a:t>
            </a:r>
          </a:p>
        </p:txBody>
      </p:sp>
      <p:sp>
        <p:nvSpPr>
          <p:cNvPr id="18" name="Rectangle 17">
            <a:extLst>
              <a:ext uri="{FF2B5EF4-FFF2-40B4-BE49-F238E27FC236}">
                <a16:creationId xmlns:a16="http://schemas.microsoft.com/office/drawing/2014/main" id="{0493EDC2-93F5-405F-AF86-6884BC8DCFBF}"/>
              </a:ext>
            </a:extLst>
          </p:cNvPr>
          <p:cNvSpPr>
            <a:spLocks noGrp="1"/>
          </p:cNvSpPr>
          <p:nvPr/>
        </p:nvSpPr>
        <p:spPr>
          <a:xfrm>
            <a:off x="485775" y="6153150"/>
            <a:ext cx="295275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transports in a typical assault package</a:t>
            </a:r>
          </a:p>
        </p:txBody>
      </p:sp>
      <p:sp>
        <p:nvSpPr>
          <p:cNvPr id="19" name="Rectangle 18">
            <a:extLst>
              <a:ext uri="{FF2B5EF4-FFF2-40B4-BE49-F238E27FC236}">
                <a16:creationId xmlns:a16="http://schemas.microsoft.com/office/drawing/2014/main" id="{902931BA-C94A-4B52-809B-1D23886BA2F2}"/>
              </a:ext>
            </a:extLst>
          </p:cNvPr>
          <p:cNvSpPr>
            <a:spLocks noGrp="1"/>
          </p:cNvSpPr>
          <p:nvPr/>
        </p:nvSpPr>
        <p:spPr>
          <a:xfrm>
            <a:off x="4038600" y="5562600"/>
            <a:ext cx="228600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4</a:t>
            </a:r>
          </a:p>
        </p:txBody>
      </p:sp>
      <p:sp>
        <p:nvSpPr>
          <p:cNvPr id="20" name="Rectangle 19">
            <a:extLst>
              <a:ext uri="{FF2B5EF4-FFF2-40B4-BE49-F238E27FC236}">
                <a16:creationId xmlns:a16="http://schemas.microsoft.com/office/drawing/2014/main" id="{119A81EF-91D4-449A-85BC-9A275C63BABB}"/>
              </a:ext>
            </a:extLst>
          </p:cNvPr>
          <p:cNvSpPr>
            <a:spLocks noGrp="1"/>
          </p:cNvSpPr>
          <p:nvPr/>
        </p:nvSpPr>
        <p:spPr>
          <a:xfrm>
            <a:off x="4038600" y="6134100"/>
            <a:ext cx="228600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gunships in support</a:t>
            </a:r>
          </a:p>
        </p:txBody>
      </p:sp>
      <p:sp>
        <p:nvSpPr>
          <p:cNvPr id="21" name="Rectangle 20">
            <a:extLst>
              <a:ext uri="{FF2B5EF4-FFF2-40B4-BE49-F238E27FC236}">
                <a16:creationId xmlns:a16="http://schemas.microsoft.com/office/drawing/2014/main" id="{9089EE43-9023-4157-B1C9-6A80B84AC05D}"/>
              </a:ext>
            </a:extLst>
          </p:cNvPr>
          <p:cNvSpPr>
            <a:spLocks noGrp="1"/>
          </p:cNvSpPr>
          <p:nvPr/>
        </p:nvSpPr>
        <p:spPr>
          <a:xfrm>
            <a:off x="7067550" y="5562600"/>
            <a:ext cx="247650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+1</a:t>
            </a:r>
          </a:p>
        </p:txBody>
      </p:sp>
      <p:sp>
        <p:nvSpPr>
          <p:cNvPr id="22" name="Rectangle 21">
            <a:extLst>
              <a:ext uri="{FF2B5EF4-FFF2-40B4-BE49-F238E27FC236}">
                <a16:creationId xmlns:a16="http://schemas.microsoft.com/office/drawing/2014/main" id="{94FA2CE2-CDC8-453F-8842-E176AEF1DB9B}"/>
              </a:ext>
            </a:extLst>
          </p:cNvPr>
          <p:cNvSpPr>
            <a:spLocks noGrp="1"/>
          </p:cNvSpPr>
          <p:nvPr/>
        </p:nvSpPr>
        <p:spPr>
          <a:xfrm>
            <a:off x="7067550" y="6134100"/>
            <a:ext cx="247650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command element</a:t>
            </a:r>
          </a:p>
        </p:txBody>
      </p:sp>
      <p:sp>
        <p:nvSpPr>
          <p:cNvPr id="23" name="Rectangle 22">
            <a:extLst>
              <a:ext uri="{FF2B5EF4-FFF2-40B4-BE49-F238E27FC236}">
                <a16:creationId xmlns:a16="http://schemas.microsoft.com/office/drawing/2014/main" id="{3032AD42-BAC1-4919-88A2-599100F48836}"/>
              </a:ext>
            </a:extLst>
          </p:cNvPr>
          <p:cNvSpPr>
            <a:spLocks noGrp="1"/>
          </p:cNvSpPr>
          <p:nvPr/>
        </p:nvSpPr>
        <p:spPr>
          <a:xfrm>
            <a:off x="485775" y="6510337"/>
            <a:ext cx="10572750" cy="238125"/>
          </a:xfrm>
          <a:prstGeom prst="rect">
            <a:avLst/>
          </a:prstGeom>
          <a:noFill/>
          <a:ln w="0">
            <a:noFill/>
            <a:prstDash val="solid"/>
          </a:ln>
        </p:spPr>
        <p:txBody>
          <a:bodyPr anchor="ctr"/>
          <a:lstStyle/>
          <a:p>
            <a:pPr algn="l">
              <a:defRPr sz="638" b="0">
                <a:solidFill>
                  <a:srgbClr val="315D43"/>
                </a:solidFill>
                <a:latin typeface="Aptos"/>
                <a:ea typeface="Aptos"/>
                <a:cs typeface="Aptos"/>
              </a:defRPr>
            </a:pPr>
            <a:r>
              <a:rPr sz="638" b="0" dirty="0">
                <a:solidFill>
                  <a:srgbClr val="315D43"/>
                </a:solidFill>
                <a:latin typeface="Aptos"/>
                <a:ea typeface="Aptos"/>
                <a:cs typeface="Aptos"/>
              </a:rPr>
              <a:t>Sources: FAA Association “RAN HFV Story”; Huey Vets / 135th AHC; navy.gov.au</a:t>
            </a:r>
          </a:p>
        </p:txBody>
      </p:sp>
    </p:spTree>
    <p:extLst>
      <p:ext uri="{BB962C8B-B14F-4D97-AF65-F5344CB8AC3E}">
        <p14:creationId xmlns:p14="http://schemas.microsoft.com/office/powerpoint/2010/main" val="914353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DFC6"/>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03F6DEC1-C0DF-443B-A1C2-8A50510A7898}"/>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12CDE6E9-DC4D-47FB-988E-E22BCA31A8F4}"/>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315D43"/>
                </a:solidFill>
                <a:latin typeface="Aptos"/>
                <a:ea typeface="Aptos"/>
                <a:cs typeface="Aptos"/>
              </a:defRPr>
            </a:pPr>
            <a:r>
              <a:rPr sz="975" b="1">
                <a:solidFill>
                  <a:srgbClr val="315D43"/>
                </a:solidFill>
                <a:latin typeface="Aptos"/>
                <a:ea typeface="Aptos"/>
                <a:cs typeface="Aptos"/>
              </a:rPr>
              <a:t>MISSIONS</a:t>
            </a:r>
          </a:p>
        </p:txBody>
      </p:sp>
      <p:sp>
        <p:nvSpPr>
          <p:cNvPr id="3" name="Rectangle 2">
            <a:extLst>
              <a:ext uri="{FF2B5EF4-FFF2-40B4-BE49-F238E27FC236}">
                <a16:creationId xmlns:a16="http://schemas.microsoft.com/office/drawing/2014/main" id="{64B27CC6-2E02-41B2-9F38-34D5C70EE95C}"/>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315D43"/>
                </a:solidFill>
                <a:latin typeface="Aptos Display"/>
                <a:ea typeface="Aptos Display"/>
                <a:cs typeface="Aptos Display"/>
              </a:defRPr>
            </a:pPr>
            <a:r>
              <a:rPr sz="975" b="1">
                <a:solidFill>
                  <a:srgbClr val="315D43"/>
                </a:solidFill>
                <a:latin typeface="Aptos Display"/>
                <a:ea typeface="Aptos Display"/>
                <a:cs typeface="Aptos Display"/>
              </a:rPr>
              <a:t>07</a:t>
            </a:r>
          </a:p>
        </p:txBody>
      </p:sp>
      <p:sp>
        <p:nvSpPr>
          <p:cNvPr id="4" name="Rectangle 3">
            <a:extLst>
              <a:ext uri="{FF2B5EF4-FFF2-40B4-BE49-F238E27FC236}">
                <a16:creationId xmlns:a16="http://schemas.microsoft.com/office/drawing/2014/main" id="{C3997912-DB46-45C9-87D9-57485EE2960C}"/>
              </a:ext>
            </a:extLst>
          </p:cNvPr>
          <p:cNvSpPr>
            <a:spLocks noGrp="1"/>
          </p:cNvSpPr>
          <p:nvPr/>
        </p:nvSpPr>
        <p:spPr>
          <a:xfrm>
            <a:off x="533400" y="6343650"/>
            <a:ext cx="11125200" cy="9525"/>
          </a:xfrm>
          <a:prstGeom prst="rect">
            <a:avLst/>
          </a:prstGeom>
          <a:solidFill>
            <a:srgbClr val="B8A56F"/>
          </a:solidFill>
          <a:ln w="0">
            <a:solidFill>
              <a:srgbClr val="B8A56F"/>
            </a:solidFill>
            <a:prstDash val="solid"/>
          </a:ln>
        </p:spPr>
        <p:txBody>
          <a:bodyPr/>
          <a:lstStyle/>
          <a:p>
            <a:endParaRPr lang="en-AU"/>
          </a:p>
        </p:txBody>
      </p:sp>
      <p:sp>
        <p:nvSpPr>
          <p:cNvPr id="5" name="Rectangle 4">
            <a:extLst>
              <a:ext uri="{FF2B5EF4-FFF2-40B4-BE49-F238E27FC236}">
                <a16:creationId xmlns:a16="http://schemas.microsoft.com/office/drawing/2014/main" id="{2324D260-9323-4467-9D27-E97E90C5E4D5}"/>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17392D"/>
                </a:solidFill>
                <a:latin typeface="Georgia"/>
                <a:ea typeface="Georgia"/>
                <a:cs typeface="Georgia"/>
              </a:defRPr>
            </a:pPr>
            <a:r>
              <a:rPr sz="2850" b="1">
                <a:solidFill>
                  <a:srgbClr val="17392D"/>
                </a:solidFill>
                <a:latin typeface="Georgia"/>
                <a:ea typeface="Georgia"/>
                <a:cs typeface="Georgia"/>
              </a:rPr>
              <a:t>Missions extended far beyond troop lift.</a:t>
            </a:r>
          </a:p>
        </p:txBody>
      </p:sp>
      <p:sp>
        <p:nvSpPr>
          <p:cNvPr id="6" name="Rectangle 5">
            <a:extLst>
              <a:ext uri="{FF2B5EF4-FFF2-40B4-BE49-F238E27FC236}">
                <a16:creationId xmlns:a16="http://schemas.microsoft.com/office/drawing/2014/main" id="{2727C2ED-E733-4F57-BD3D-2C8485DB271A}"/>
              </a:ext>
            </a:extLst>
          </p:cNvPr>
          <p:cNvSpPr>
            <a:spLocks noGrp="1"/>
          </p:cNvSpPr>
          <p:nvPr/>
        </p:nvSpPr>
        <p:spPr>
          <a:xfrm>
            <a:off x="533400" y="1790700"/>
            <a:ext cx="419100" cy="304800"/>
          </a:xfrm>
          <a:prstGeom prst="rect">
            <a:avLst/>
          </a:prstGeom>
          <a:noFill/>
          <a:ln w="0">
            <a:noFill/>
            <a:prstDash val="solid"/>
          </a:ln>
        </p:spPr>
        <p:txBody>
          <a:bodyPr anchor="ctr"/>
          <a:lstStyle/>
          <a:p>
            <a:pPr algn="l">
              <a:defRPr sz="1350" b="1">
                <a:solidFill>
                  <a:srgbClr val="B65C3A"/>
                </a:solidFill>
                <a:latin typeface="Aptos Display"/>
                <a:ea typeface="Aptos Display"/>
                <a:cs typeface="Aptos Display"/>
              </a:defRPr>
            </a:pPr>
            <a:r>
              <a:rPr sz="1350" b="1">
                <a:solidFill>
                  <a:srgbClr val="B65C3A"/>
                </a:solidFill>
                <a:latin typeface="Aptos Display"/>
                <a:ea typeface="Aptos Display"/>
                <a:cs typeface="Aptos Display"/>
              </a:rPr>
              <a:t>01</a:t>
            </a:r>
          </a:p>
        </p:txBody>
      </p:sp>
      <p:sp>
        <p:nvSpPr>
          <p:cNvPr id="7" name="Rectangle 6">
            <a:extLst>
              <a:ext uri="{FF2B5EF4-FFF2-40B4-BE49-F238E27FC236}">
                <a16:creationId xmlns:a16="http://schemas.microsoft.com/office/drawing/2014/main" id="{E5891E6C-3A43-42E1-92B8-3EEA448CDD48}"/>
              </a:ext>
            </a:extLst>
          </p:cNvPr>
          <p:cNvSpPr>
            <a:spLocks noGrp="1"/>
          </p:cNvSpPr>
          <p:nvPr/>
        </p:nvSpPr>
        <p:spPr>
          <a:xfrm>
            <a:off x="1104900" y="1771650"/>
            <a:ext cx="2095500" cy="285750"/>
          </a:xfrm>
          <a:prstGeom prst="rect">
            <a:avLst/>
          </a:prstGeom>
          <a:noFill/>
          <a:ln w="0">
            <a:noFill/>
            <a:prstDash val="solid"/>
          </a:ln>
        </p:spPr>
        <p:txBody>
          <a:bodyPr anchor="ctr"/>
          <a:lstStyle/>
          <a:p>
            <a:pPr algn="l">
              <a:defRPr sz="1200" b="1">
                <a:solidFill>
                  <a:srgbClr val="17392D"/>
                </a:solidFill>
                <a:latin typeface="Aptos"/>
                <a:ea typeface="Aptos"/>
                <a:cs typeface="Aptos"/>
              </a:defRPr>
            </a:pPr>
            <a:r>
              <a:rPr sz="1200" b="1">
                <a:solidFill>
                  <a:srgbClr val="17392D"/>
                </a:solidFill>
                <a:latin typeface="Aptos"/>
                <a:ea typeface="Aptos"/>
                <a:cs typeface="Aptos"/>
              </a:rPr>
              <a:t>COMBAT ASSAULT</a:t>
            </a:r>
          </a:p>
        </p:txBody>
      </p:sp>
      <p:sp>
        <p:nvSpPr>
          <p:cNvPr id="8" name="Rectangle 7">
            <a:extLst>
              <a:ext uri="{FF2B5EF4-FFF2-40B4-BE49-F238E27FC236}">
                <a16:creationId xmlns:a16="http://schemas.microsoft.com/office/drawing/2014/main" id="{2F19CB29-6902-4D6E-81B8-E8CFBB6E2111}"/>
              </a:ext>
            </a:extLst>
          </p:cNvPr>
          <p:cNvSpPr>
            <a:spLocks noGrp="1"/>
          </p:cNvSpPr>
          <p:nvPr/>
        </p:nvSpPr>
        <p:spPr>
          <a:xfrm>
            <a:off x="3162300" y="1771650"/>
            <a:ext cx="4476750" cy="438150"/>
          </a:xfrm>
          <a:prstGeom prst="rect">
            <a:avLst/>
          </a:prstGeom>
          <a:noFill/>
          <a:ln w="0">
            <a:noFill/>
            <a:prstDash val="solid"/>
          </a:ln>
        </p:spPr>
        <p:txBody>
          <a:bodyPr anchor="ctr"/>
          <a:lstStyle/>
          <a:p>
            <a:pPr algn="l">
              <a:defRPr sz="1200" b="0">
                <a:solidFill>
                  <a:srgbClr val="13221B"/>
                </a:solidFill>
                <a:latin typeface="Aptos"/>
                <a:ea typeface="Aptos"/>
                <a:cs typeface="Aptos"/>
              </a:defRPr>
            </a:pPr>
            <a:r>
              <a:rPr sz="1200" b="0">
                <a:solidFill>
                  <a:srgbClr val="13221B"/>
                </a:solidFill>
                <a:latin typeface="Aptos"/>
                <a:ea typeface="Aptos"/>
                <a:cs typeface="Aptos"/>
              </a:rPr>
              <a:t>Insert and extract ARVN, U.S. and Australian troops under fire.</a:t>
            </a:r>
          </a:p>
        </p:txBody>
      </p:sp>
      <p:sp>
        <p:nvSpPr>
          <p:cNvPr id="9" name="Rectangle 8">
            <a:extLst>
              <a:ext uri="{FF2B5EF4-FFF2-40B4-BE49-F238E27FC236}">
                <a16:creationId xmlns:a16="http://schemas.microsoft.com/office/drawing/2014/main" id="{232A555B-4D08-4B4F-8809-06F687C69FBF}"/>
              </a:ext>
            </a:extLst>
          </p:cNvPr>
          <p:cNvSpPr>
            <a:spLocks noGrp="1"/>
          </p:cNvSpPr>
          <p:nvPr/>
        </p:nvSpPr>
        <p:spPr>
          <a:xfrm>
            <a:off x="533400" y="2324100"/>
            <a:ext cx="7105650" cy="9525"/>
          </a:xfrm>
          <a:prstGeom prst="rect">
            <a:avLst/>
          </a:prstGeom>
          <a:solidFill>
            <a:srgbClr val="B8A56F"/>
          </a:solidFill>
          <a:ln w="0">
            <a:solidFill>
              <a:srgbClr val="B8A56F"/>
            </a:solidFill>
            <a:prstDash val="solid"/>
          </a:ln>
        </p:spPr>
        <p:txBody>
          <a:bodyPr/>
          <a:lstStyle/>
          <a:p>
            <a:endParaRPr lang="en-AU"/>
          </a:p>
        </p:txBody>
      </p:sp>
      <p:sp>
        <p:nvSpPr>
          <p:cNvPr id="10" name="Rectangle 9">
            <a:extLst>
              <a:ext uri="{FF2B5EF4-FFF2-40B4-BE49-F238E27FC236}">
                <a16:creationId xmlns:a16="http://schemas.microsoft.com/office/drawing/2014/main" id="{68E9D246-83DE-4DE2-A86D-484C93CFFADE}"/>
              </a:ext>
            </a:extLst>
          </p:cNvPr>
          <p:cNvSpPr>
            <a:spLocks noGrp="1"/>
          </p:cNvSpPr>
          <p:nvPr/>
        </p:nvSpPr>
        <p:spPr>
          <a:xfrm>
            <a:off x="533400" y="2562225"/>
            <a:ext cx="419100" cy="304800"/>
          </a:xfrm>
          <a:prstGeom prst="rect">
            <a:avLst/>
          </a:prstGeom>
          <a:noFill/>
          <a:ln w="0">
            <a:noFill/>
            <a:prstDash val="solid"/>
          </a:ln>
        </p:spPr>
        <p:txBody>
          <a:bodyPr anchor="ctr"/>
          <a:lstStyle/>
          <a:p>
            <a:pPr algn="l">
              <a:defRPr sz="1350" b="1">
                <a:solidFill>
                  <a:srgbClr val="B65C3A"/>
                </a:solidFill>
                <a:latin typeface="Aptos Display"/>
                <a:ea typeface="Aptos Display"/>
                <a:cs typeface="Aptos Display"/>
              </a:defRPr>
            </a:pPr>
            <a:r>
              <a:rPr sz="1350" b="1">
                <a:solidFill>
                  <a:srgbClr val="B65C3A"/>
                </a:solidFill>
                <a:latin typeface="Aptos Display"/>
                <a:ea typeface="Aptos Display"/>
                <a:cs typeface="Aptos Display"/>
              </a:rPr>
              <a:t>02</a:t>
            </a:r>
          </a:p>
        </p:txBody>
      </p:sp>
      <p:sp>
        <p:nvSpPr>
          <p:cNvPr id="11" name="Rectangle 10">
            <a:extLst>
              <a:ext uri="{FF2B5EF4-FFF2-40B4-BE49-F238E27FC236}">
                <a16:creationId xmlns:a16="http://schemas.microsoft.com/office/drawing/2014/main" id="{4890BE74-82EF-4EC6-9E28-D935CFCD09FE}"/>
              </a:ext>
            </a:extLst>
          </p:cNvPr>
          <p:cNvSpPr>
            <a:spLocks noGrp="1"/>
          </p:cNvSpPr>
          <p:nvPr/>
        </p:nvSpPr>
        <p:spPr>
          <a:xfrm>
            <a:off x="1104900" y="2543175"/>
            <a:ext cx="2095500" cy="285750"/>
          </a:xfrm>
          <a:prstGeom prst="rect">
            <a:avLst/>
          </a:prstGeom>
          <a:noFill/>
          <a:ln w="0">
            <a:noFill/>
            <a:prstDash val="solid"/>
          </a:ln>
        </p:spPr>
        <p:txBody>
          <a:bodyPr anchor="ctr"/>
          <a:lstStyle/>
          <a:p>
            <a:pPr algn="l">
              <a:defRPr sz="1200" b="1">
                <a:solidFill>
                  <a:srgbClr val="17392D"/>
                </a:solidFill>
                <a:latin typeface="Aptos"/>
                <a:ea typeface="Aptos"/>
                <a:cs typeface="Aptos"/>
              </a:defRPr>
            </a:pPr>
            <a:r>
              <a:rPr sz="1200" b="1">
                <a:solidFill>
                  <a:srgbClr val="17392D"/>
                </a:solidFill>
                <a:latin typeface="Aptos"/>
                <a:ea typeface="Aptos"/>
                <a:cs typeface="Aptos"/>
              </a:rPr>
              <a:t>SUSTAIN</a:t>
            </a:r>
          </a:p>
        </p:txBody>
      </p:sp>
      <p:sp>
        <p:nvSpPr>
          <p:cNvPr id="12" name="Rectangle 11">
            <a:extLst>
              <a:ext uri="{FF2B5EF4-FFF2-40B4-BE49-F238E27FC236}">
                <a16:creationId xmlns:a16="http://schemas.microsoft.com/office/drawing/2014/main" id="{B3AB4480-9038-494F-9BA8-C2EBBFE3CF5E}"/>
              </a:ext>
            </a:extLst>
          </p:cNvPr>
          <p:cNvSpPr>
            <a:spLocks noGrp="1"/>
          </p:cNvSpPr>
          <p:nvPr/>
        </p:nvSpPr>
        <p:spPr>
          <a:xfrm>
            <a:off x="3162300" y="2543175"/>
            <a:ext cx="4476750" cy="438150"/>
          </a:xfrm>
          <a:prstGeom prst="rect">
            <a:avLst/>
          </a:prstGeom>
          <a:noFill/>
          <a:ln w="0">
            <a:noFill/>
            <a:prstDash val="solid"/>
          </a:ln>
        </p:spPr>
        <p:txBody>
          <a:bodyPr anchor="ctr"/>
          <a:lstStyle/>
          <a:p>
            <a:pPr algn="l">
              <a:defRPr sz="1200" b="0">
                <a:solidFill>
                  <a:srgbClr val="13221B"/>
                </a:solidFill>
                <a:latin typeface="Aptos"/>
                <a:ea typeface="Aptos"/>
                <a:cs typeface="Aptos"/>
              </a:defRPr>
            </a:pPr>
            <a:r>
              <a:rPr sz="1200" b="0" dirty="0">
                <a:solidFill>
                  <a:srgbClr val="13221B"/>
                </a:solidFill>
                <a:latin typeface="Aptos"/>
                <a:ea typeface="Aptos"/>
                <a:cs typeface="Aptos"/>
              </a:rPr>
              <a:t>Move ammunition, supplies and equipment to dispersed forces.</a:t>
            </a:r>
          </a:p>
        </p:txBody>
      </p:sp>
      <p:sp>
        <p:nvSpPr>
          <p:cNvPr id="13" name="Rectangle 12">
            <a:extLst>
              <a:ext uri="{FF2B5EF4-FFF2-40B4-BE49-F238E27FC236}">
                <a16:creationId xmlns:a16="http://schemas.microsoft.com/office/drawing/2014/main" id="{F8238C9E-ECEC-42A5-B74A-2575BB850287}"/>
              </a:ext>
            </a:extLst>
          </p:cNvPr>
          <p:cNvSpPr>
            <a:spLocks noGrp="1"/>
          </p:cNvSpPr>
          <p:nvPr/>
        </p:nvSpPr>
        <p:spPr>
          <a:xfrm>
            <a:off x="533400" y="3095625"/>
            <a:ext cx="7105650" cy="9525"/>
          </a:xfrm>
          <a:prstGeom prst="rect">
            <a:avLst/>
          </a:prstGeom>
          <a:solidFill>
            <a:srgbClr val="B8A56F"/>
          </a:solidFill>
          <a:ln w="0">
            <a:solidFill>
              <a:srgbClr val="B8A56F"/>
            </a:solidFill>
            <a:prstDash val="solid"/>
          </a:ln>
        </p:spPr>
        <p:txBody>
          <a:bodyPr/>
          <a:lstStyle/>
          <a:p>
            <a:endParaRPr lang="en-AU"/>
          </a:p>
        </p:txBody>
      </p:sp>
      <p:sp>
        <p:nvSpPr>
          <p:cNvPr id="14" name="Rectangle 13">
            <a:extLst>
              <a:ext uri="{FF2B5EF4-FFF2-40B4-BE49-F238E27FC236}">
                <a16:creationId xmlns:a16="http://schemas.microsoft.com/office/drawing/2014/main" id="{52B4116D-9073-493A-8533-A3EBEB394D29}"/>
              </a:ext>
            </a:extLst>
          </p:cNvPr>
          <p:cNvSpPr>
            <a:spLocks noGrp="1"/>
          </p:cNvSpPr>
          <p:nvPr/>
        </p:nvSpPr>
        <p:spPr>
          <a:xfrm>
            <a:off x="533400" y="3333750"/>
            <a:ext cx="419100" cy="304800"/>
          </a:xfrm>
          <a:prstGeom prst="rect">
            <a:avLst/>
          </a:prstGeom>
          <a:noFill/>
          <a:ln w="0">
            <a:noFill/>
            <a:prstDash val="solid"/>
          </a:ln>
        </p:spPr>
        <p:txBody>
          <a:bodyPr anchor="ctr"/>
          <a:lstStyle/>
          <a:p>
            <a:pPr algn="l">
              <a:defRPr sz="1350" b="1">
                <a:solidFill>
                  <a:srgbClr val="B65C3A"/>
                </a:solidFill>
                <a:latin typeface="Aptos Display"/>
                <a:ea typeface="Aptos Display"/>
                <a:cs typeface="Aptos Display"/>
              </a:defRPr>
            </a:pPr>
            <a:r>
              <a:rPr sz="1350" b="1">
                <a:solidFill>
                  <a:srgbClr val="B65C3A"/>
                </a:solidFill>
                <a:latin typeface="Aptos Display"/>
                <a:ea typeface="Aptos Display"/>
                <a:cs typeface="Aptos Display"/>
              </a:rPr>
              <a:t>03</a:t>
            </a:r>
          </a:p>
        </p:txBody>
      </p:sp>
      <p:sp>
        <p:nvSpPr>
          <p:cNvPr id="15" name="Rectangle 14">
            <a:extLst>
              <a:ext uri="{FF2B5EF4-FFF2-40B4-BE49-F238E27FC236}">
                <a16:creationId xmlns:a16="http://schemas.microsoft.com/office/drawing/2014/main" id="{3AC37C60-C9AE-45F0-9D20-50F172842AA3}"/>
              </a:ext>
            </a:extLst>
          </p:cNvPr>
          <p:cNvSpPr>
            <a:spLocks noGrp="1"/>
          </p:cNvSpPr>
          <p:nvPr/>
        </p:nvSpPr>
        <p:spPr>
          <a:xfrm>
            <a:off x="1104900" y="3314700"/>
            <a:ext cx="2095500" cy="285750"/>
          </a:xfrm>
          <a:prstGeom prst="rect">
            <a:avLst/>
          </a:prstGeom>
          <a:noFill/>
          <a:ln w="0">
            <a:noFill/>
            <a:prstDash val="solid"/>
          </a:ln>
        </p:spPr>
        <p:txBody>
          <a:bodyPr anchor="ctr"/>
          <a:lstStyle/>
          <a:p>
            <a:pPr algn="l">
              <a:defRPr sz="1200" b="1">
                <a:solidFill>
                  <a:srgbClr val="17392D"/>
                </a:solidFill>
                <a:latin typeface="Aptos"/>
                <a:ea typeface="Aptos"/>
                <a:cs typeface="Aptos"/>
              </a:defRPr>
            </a:pPr>
            <a:r>
              <a:rPr sz="1200" b="1">
                <a:solidFill>
                  <a:srgbClr val="17392D"/>
                </a:solidFill>
                <a:latin typeface="Aptos"/>
                <a:ea typeface="Aptos"/>
                <a:cs typeface="Aptos"/>
              </a:rPr>
              <a:t>RECOVER</a:t>
            </a:r>
          </a:p>
        </p:txBody>
      </p:sp>
      <p:sp>
        <p:nvSpPr>
          <p:cNvPr id="16" name="Rectangle 15">
            <a:extLst>
              <a:ext uri="{FF2B5EF4-FFF2-40B4-BE49-F238E27FC236}">
                <a16:creationId xmlns:a16="http://schemas.microsoft.com/office/drawing/2014/main" id="{523D16F2-9B60-41AC-B328-27ED94A4E3B5}"/>
              </a:ext>
            </a:extLst>
          </p:cNvPr>
          <p:cNvSpPr>
            <a:spLocks noGrp="1"/>
          </p:cNvSpPr>
          <p:nvPr/>
        </p:nvSpPr>
        <p:spPr>
          <a:xfrm>
            <a:off x="3162300" y="3314700"/>
            <a:ext cx="4476750" cy="438150"/>
          </a:xfrm>
          <a:prstGeom prst="rect">
            <a:avLst/>
          </a:prstGeom>
          <a:noFill/>
          <a:ln w="0">
            <a:noFill/>
            <a:prstDash val="solid"/>
          </a:ln>
        </p:spPr>
        <p:txBody>
          <a:bodyPr anchor="ctr"/>
          <a:lstStyle/>
          <a:p>
            <a:pPr algn="l">
              <a:defRPr sz="1200" b="0">
                <a:solidFill>
                  <a:srgbClr val="13221B"/>
                </a:solidFill>
                <a:latin typeface="Aptos"/>
                <a:ea typeface="Aptos"/>
                <a:cs typeface="Aptos"/>
              </a:defRPr>
            </a:pPr>
            <a:r>
              <a:rPr sz="1200" b="0">
                <a:solidFill>
                  <a:srgbClr val="13221B"/>
                </a:solidFill>
                <a:latin typeface="Aptos"/>
                <a:ea typeface="Aptos"/>
                <a:cs typeface="Aptos"/>
              </a:rPr>
              <a:t>Casualty evacuation and emergency extraction from contested areas.</a:t>
            </a:r>
          </a:p>
        </p:txBody>
      </p:sp>
      <p:sp>
        <p:nvSpPr>
          <p:cNvPr id="17" name="Rectangle 16">
            <a:extLst>
              <a:ext uri="{FF2B5EF4-FFF2-40B4-BE49-F238E27FC236}">
                <a16:creationId xmlns:a16="http://schemas.microsoft.com/office/drawing/2014/main" id="{9C2F75AC-42A4-4594-A7CF-F1F24C5B5995}"/>
              </a:ext>
            </a:extLst>
          </p:cNvPr>
          <p:cNvSpPr>
            <a:spLocks noGrp="1"/>
          </p:cNvSpPr>
          <p:nvPr/>
        </p:nvSpPr>
        <p:spPr>
          <a:xfrm>
            <a:off x="533400" y="3867150"/>
            <a:ext cx="7105650" cy="9525"/>
          </a:xfrm>
          <a:prstGeom prst="rect">
            <a:avLst/>
          </a:prstGeom>
          <a:solidFill>
            <a:srgbClr val="B8A56F"/>
          </a:solidFill>
          <a:ln w="0">
            <a:solidFill>
              <a:srgbClr val="B8A56F"/>
            </a:solidFill>
            <a:prstDash val="solid"/>
          </a:ln>
        </p:spPr>
        <p:txBody>
          <a:bodyPr/>
          <a:lstStyle/>
          <a:p>
            <a:endParaRPr lang="en-AU"/>
          </a:p>
        </p:txBody>
      </p:sp>
      <p:sp>
        <p:nvSpPr>
          <p:cNvPr id="18" name="Rectangle 17">
            <a:extLst>
              <a:ext uri="{FF2B5EF4-FFF2-40B4-BE49-F238E27FC236}">
                <a16:creationId xmlns:a16="http://schemas.microsoft.com/office/drawing/2014/main" id="{73BD698B-7DC4-42BA-94D2-BC4744EE4A53}"/>
              </a:ext>
            </a:extLst>
          </p:cNvPr>
          <p:cNvSpPr>
            <a:spLocks noGrp="1"/>
          </p:cNvSpPr>
          <p:nvPr/>
        </p:nvSpPr>
        <p:spPr>
          <a:xfrm>
            <a:off x="533400" y="4105275"/>
            <a:ext cx="419100" cy="304800"/>
          </a:xfrm>
          <a:prstGeom prst="rect">
            <a:avLst/>
          </a:prstGeom>
          <a:noFill/>
          <a:ln w="0">
            <a:noFill/>
            <a:prstDash val="solid"/>
          </a:ln>
        </p:spPr>
        <p:txBody>
          <a:bodyPr anchor="ctr"/>
          <a:lstStyle/>
          <a:p>
            <a:pPr algn="l">
              <a:defRPr sz="1350" b="1">
                <a:solidFill>
                  <a:srgbClr val="B65C3A"/>
                </a:solidFill>
                <a:latin typeface="Aptos Display"/>
                <a:ea typeface="Aptos Display"/>
                <a:cs typeface="Aptos Display"/>
              </a:defRPr>
            </a:pPr>
            <a:r>
              <a:rPr sz="1350" b="1">
                <a:solidFill>
                  <a:srgbClr val="B65C3A"/>
                </a:solidFill>
                <a:latin typeface="Aptos Display"/>
                <a:ea typeface="Aptos Display"/>
                <a:cs typeface="Aptos Display"/>
              </a:rPr>
              <a:t>04</a:t>
            </a:r>
          </a:p>
        </p:txBody>
      </p:sp>
      <p:sp>
        <p:nvSpPr>
          <p:cNvPr id="19" name="Rectangle 18">
            <a:extLst>
              <a:ext uri="{FF2B5EF4-FFF2-40B4-BE49-F238E27FC236}">
                <a16:creationId xmlns:a16="http://schemas.microsoft.com/office/drawing/2014/main" id="{B0074EF0-66D9-4513-B7FF-9F2148D2A389}"/>
              </a:ext>
            </a:extLst>
          </p:cNvPr>
          <p:cNvSpPr>
            <a:spLocks noGrp="1"/>
          </p:cNvSpPr>
          <p:nvPr/>
        </p:nvSpPr>
        <p:spPr>
          <a:xfrm>
            <a:off x="1104900" y="4086225"/>
            <a:ext cx="2095500" cy="285750"/>
          </a:xfrm>
          <a:prstGeom prst="rect">
            <a:avLst/>
          </a:prstGeom>
          <a:noFill/>
          <a:ln w="0">
            <a:noFill/>
            <a:prstDash val="solid"/>
          </a:ln>
        </p:spPr>
        <p:txBody>
          <a:bodyPr anchor="ctr"/>
          <a:lstStyle/>
          <a:p>
            <a:pPr algn="l">
              <a:defRPr sz="1200" b="1">
                <a:solidFill>
                  <a:srgbClr val="17392D"/>
                </a:solidFill>
                <a:latin typeface="Aptos"/>
                <a:ea typeface="Aptos"/>
                <a:cs typeface="Aptos"/>
              </a:defRPr>
            </a:pPr>
            <a:r>
              <a:rPr sz="1200" b="1">
                <a:solidFill>
                  <a:srgbClr val="17392D"/>
                </a:solidFill>
                <a:latin typeface="Aptos"/>
                <a:ea typeface="Aptos"/>
                <a:cs typeface="Aptos"/>
              </a:rPr>
              <a:t>HUNT</a:t>
            </a:r>
          </a:p>
        </p:txBody>
      </p:sp>
      <p:sp>
        <p:nvSpPr>
          <p:cNvPr id="20" name="Rectangle 19">
            <a:extLst>
              <a:ext uri="{FF2B5EF4-FFF2-40B4-BE49-F238E27FC236}">
                <a16:creationId xmlns:a16="http://schemas.microsoft.com/office/drawing/2014/main" id="{F3941A42-71F3-40E3-ABC6-D2FD1AB56CE3}"/>
              </a:ext>
            </a:extLst>
          </p:cNvPr>
          <p:cNvSpPr>
            <a:spLocks noGrp="1"/>
          </p:cNvSpPr>
          <p:nvPr/>
        </p:nvSpPr>
        <p:spPr>
          <a:xfrm>
            <a:off x="3162300" y="4086225"/>
            <a:ext cx="4476750" cy="438150"/>
          </a:xfrm>
          <a:prstGeom prst="rect">
            <a:avLst/>
          </a:prstGeom>
          <a:noFill/>
          <a:ln w="0">
            <a:noFill/>
            <a:prstDash val="solid"/>
          </a:ln>
        </p:spPr>
        <p:txBody>
          <a:bodyPr anchor="ctr"/>
          <a:lstStyle/>
          <a:p>
            <a:pPr algn="l">
              <a:defRPr sz="1200" b="0">
                <a:solidFill>
                  <a:srgbClr val="13221B"/>
                </a:solidFill>
                <a:latin typeface="Aptos"/>
                <a:ea typeface="Aptos"/>
                <a:cs typeface="Aptos"/>
              </a:defRPr>
            </a:pPr>
            <a:r>
              <a:rPr sz="1200" b="0">
                <a:solidFill>
                  <a:srgbClr val="13221B"/>
                </a:solidFill>
                <a:latin typeface="Aptos"/>
                <a:ea typeface="Aptos"/>
                <a:cs typeface="Aptos"/>
              </a:rPr>
              <a:t>Dawn/dusk assaults and night hunter-killer sorties.</a:t>
            </a:r>
          </a:p>
        </p:txBody>
      </p:sp>
      <p:sp>
        <p:nvSpPr>
          <p:cNvPr id="21" name="Rectangle 20">
            <a:extLst>
              <a:ext uri="{FF2B5EF4-FFF2-40B4-BE49-F238E27FC236}">
                <a16:creationId xmlns:a16="http://schemas.microsoft.com/office/drawing/2014/main" id="{06DCEFA6-13E6-468A-84A4-6D013A269DF6}"/>
              </a:ext>
            </a:extLst>
          </p:cNvPr>
          <p:cNvSpPr>
            <a:spLocks noGrp="1"/>
          </p:cNvSpPr>
          <p:nvPr/>
        </p:nvSpPr>
        <p:spPr>
          <a:xfrm>
            <a:off x="533400" y="4638675"/>
            <a:ext cx="7105650" cy="9525"/>
          </a:xfrm>
          <a:prstGeom prst="rect">
            <a:avLst/>
          </a:prstGeom>
          <a:solidFill>
            <a:srgbClr val="B8A56F"/>
          </a:solidFill>
          <a:ln w="0">
            <a:solidFill>
              <a:srgbClr val="B8A56F"/>
            </a:solidFill>
            <a:prstDash val="solid"/>
          </a:ln>
        </p:spPr>
        <p:txBody>
          <a:bodyPr/>
          <a:lstStyle/>
          <a:p>
            <a:endParaRPr lang="en-AU"/>
          </a:p>
        </p:txBody>
      </p:sp>
      <p:sp>
        <p:nvSpPr>
          <p:cNvPr id="22" name="Rectangle 21">
            <a:extLst>
              <a:ext uri="{FF2B5EF4-FFF2-40B4-BE49-F238E27FC236}">
                <a16:creationId xmlns:a16="http://schemas.microsoft.com/office/drawing/2014/main" id="{3424ECE9-0695-4C13-A902-10A6C9E28180}"/>
              </a:ext>
            </a:extLst>
          </p:cNvPr>
          <p:cNvSpPr>
            <a:spLocks noGrp="1"/>
          </p:cNvSpPr>
          <p:nvPr/>
        </p:nvSpPr>
        <p:spPr>
          <a:xfrm>
            <a:off x="533400" y="4876800"/>
            <a:ext cx="419100" cy="304800"/>
          </a:xfrm>
          <a:prstGeom prst="rect">
            <a:avLst/>
          </a:prstGeom>
          <a:noFill/>
          <a:ln w="0">
            <a:noFill/>
            <a:prstDash val="solid"/>
          </a:ln>
        </p:spPr>
        <p:txBody>
          <a:bodyPr anchor="ctr"/>
          <a:lstStyle/>
          <a:p>
            <a:pPr algn="l">
              <a:defRPr sz="1350" b="1">
                <a:solidFill>
                  <a:srgbClr val="B65C3A"/>
                </a:solidFill>
                <a:latin typeface="Aptos Display"/>
                <a:ea typeface="Aptos Display"/>
                <a:cs typeface="Aptos Display"/>
              </a:defRPr>
            </a:pPr>
            <a:r>
              <a:rPr sz="1350" b="1">
                <a:solidFill>
                  <a:srgbClr val="B65C3A"/>
                </a:solidFill>
                <a:latin typeface="Aptos Display"/>
                <a:ea typeface="Aptos Display"/>
                <a:cs typeface="Aptos Display"/>
              </a:rPr>
              <a:t>05</a:t>
            </a:r>
          </a:p>
        </p:txBody>
      </p:sp>
      <p:sp>
        <p:nvSpPr>
          <p:cNvPr id="23" name="Rectangle 22">
            <a:extLst>
              <a:ext uri="{FF2B5EF4-FFF2-40B4-BE49-F238E27FC236}">
                <a16:creationId xmlns:a16="http://schemas.microsoft.com/office/drawing/2014/main" id="{10A36221-37C8-48C4-9695-43B9BB00E180}"/>
              </a:ext>
            </a:extLst>
          </p:cNvPr>
          <p:cNvSpPr>
            <a:spLocks noGrp="1"/>
          </p:cNvSpPr>
          <p:nvPr/>
        </p:nvSpPr>
        <p:spPr>
          <a:xfrm>
            <a:off x="1104900" y="4857750"/>
            <a:ext cx="2095500" cy="285750"/>
          </a:xfrm>
          <a:prstGeom prst="rect">
            <a:avLst/>
          </a:prstGeom>
          <a:noFill/>
          <a:ln w="0">
            <a:noFill/>
            <a:prstDash val="solid"/>
          </a:ln>
        </p:spPr>
        <p:txBody>
          <a:bodyPr anchor="ctr"/>
          <a:lstStyle/>
          <a:p>
            <a:pPr algn="l">
              <a:defRPr sz="1200" b="1">
                <a:solidFill>
                  <a:srgbClr val="17392D"/>
                </a:solidFill>
                <a:latin typeface="Aptos"/>
                <a:ea typeface="Aptos"/>
                <a:cs typeface="Aptos"/>
              </a:defRPr>
            </a:pPr>
            <a:r>
              <a:rPr sz="1200" b="1">
                <a:solidFill>
                  <a:srgbClr val="17392D"/>
                </a:solidFill>
                <a:latin typeface="Aptos"/>
                <a:ea typeface="Aptos"/>
                <a:cs typeface="Aptos"/>
              </a:rPr>
              <a:t>ENABLE</a:t>
            </a:r>
          </a:p>
        </p:txBody>
      </p:sp>
      <p:sp>
        <p:nvSpPr>
          <p:cNvPr id="24" name="Rectangle 23">
            <a:extLst>
              <a:ext uri="{FF2B5EF4-FFF2-40B4-BE49-F238E27FC236}">
                <a16:creationId xmlns:a16="http://schemas.microsoft.com/office/drawing/2014/main" id="{67DD9265-5BFF-4732-8C09-80D8629C1B27}"/>
              </a:ext>
            </a:extLst>
          </p:cNvPr>
          <p:cNvSpPr>
            <a:spLocks noGrp="1"/>
          </p:cNvSpPr>
          <p:nvPr/>
        </p:nvSpPr>
        <p:spPr>
          <a:xfrm>
            <a:off x="3162300" y="4857750"/>
            <a:ext cx="4476750" cy="438150"/>
          </a:xfrm>
          <a:prstGeom prst="rect">
            <a:avLst/>
          </a:prstGeom>
          <a:noFill/>
          <a:ln w="0">
            <a:noFill/>
            <a:prstDash val="solid"/>
          </a:ln>
        </p:spPr>
        <p:txBody>
          <a:bodyPr anchor="ctr"/>
          <a:lstStyle/>
          <a:p>
            <a:pPr algn="l">
              <a:defRPr sz="1200" b="0">
                <a:solidFill>
                  <a:srgbClr val="13221B"/>
                </a:solidFill>
                <a:latin typeface="Aptos"/>
                <a:ea typeface="Aptos"/>
                <a:cs typeface="Aptos"/>
              </a:defRPr>
            </a:pPr>
            <a:r>
              <a:rPr sz="1200" b="0">
                <a:solidFill>
                  <a:srgbClr val="13221B"/>
                </a:solidFill>
                <a:latin typeface="Aptos"/>
                <a:ea typeface="Aptos"/>
                <a:cs typeface="Aptos"/>
              </a:rPr>
              <a:t>Support U.S. Navy SEAL operations across the Mekong Delta.</a:t>
            </a:r>
          </a:p>
        </p:txBody>
      </p:sp>
      <p:sp>
        <p:nvSpPr>
          <p:cNvPr id="25" name="Rectangle 24">
            <a:extLst>
              <a:ext uri="{FF2B5EF4-FFF2-40B4-BE49-F238E27FC236}">
                <a16:creationId xmlns:a16="http://schemas.microsoft.com/office/drawing/2014/main" id="{28084C55-630E-4357-83EE-E732135680B7}"/>
              </a:ext>
            </a:extLst>
          </p:cNvPr>
          <p:cNvSpPr>
            <a:spLocks noGrp="1"/>
          </p:cNvSpPr>
          <p:nvPr/>
        </p:nvSpPr>
        <p:spPr>
          <a:xfrm>
            <a:off x="533400" y="5410200"/>
            <a:ext cx="7105650" cy="9525"/>
          </a:xfrm>
          <a:prstGeom prst="rect">
            <a:avLst/>
          </a:prstGeom>
          <a:solidFill>
            <a:srgbClr val="B8A56F"/>
          </a:solidFill>
          <a:ln w="0">
            <a:solidFill>
              <a:srgbClr val="B8A56F"/>
            </a:solidFill>
            <a:prstDash val="solid"/>
          </a:ln>
        </p:spPr>
        <p:txBody>
          <a:bodyPr/>
          <a:lstStyle/>
          <a:p>
            <a:endParaRPr lang="en-AU"/>
          </a:p>
        </p:txBody>
      </p:sp>
      <p:sp>
        <p:nvSpPr>
          <p:cNvPr id="26" name="Rectangle 25">
            <a:extLst>
              <a:ext uri="{FF2B5EF4-FFF2-40B4-BE49-F238E27FC236}">
                <a16:creationId xmlns:a16="http://schemas.microsoft.com/office/drawing/2014/main" id="{7C41386F-79B7-41F0-8D6E-FD9713AE91DB}"/>
              </a:ext>
            </a:extLst>
          </p:cNvPr>
          <p:cNvSpPr>
            <a:spLocks noGrp="1"/>
          </p:cNvSpPr>
          <p:nvPr/>
        </p:nvSpPr>
        <p:spPr>
          <a:xfrm>
            <a:off x="8058150" y="1790700"/>
            <a:ext cx="3600450" cy="2000250"/>
          </a:xfrm>
          <a:prstGeom prst="rect">
            <a:avLst/>
          </a:prstGeom>
          <a:solidFill>
            <a:srgbClr val="17392D"/>
          </a:solidFill>
          <a:ln w="0">
            <a:solidFill>
              <a:srgbClr val="17392D"/>
            </a:solidFill>
            <a:prstDash val="solid"/>
          </a:ln>
        </p:spPr>
        <p:txBody>
          <a:bodyPr/>
          <a:lstStyle/>
          <a:p>
            <a:endParaRPr lang="en-AU"/>
          </a:p>
        </p:txBody>
      </p:sp>
      <p:sp>
        <p:nvSpPr>
          <p:cNvPr id="27" name="Rectangle 26">
            <a:extLst>
              <a:ext uri="{FF2B5EF4-FFF2-40B4-BE49-F238E27FC236}">
                <a16:creationId xmlns:a16="http://schemas.microsoft.com/office/drawing/2014/main" id="{08B4DFBD-8A06-4099-BCF5-7337A2AA2A09}"/>
              </a:ext>
            </a:extLst>
          </p:cNvPr>
          <p:cNvSpPr>
            <a:spLocks noGrp="1"/>
          </p:cNvSpPr>
          <p:nvPr/>
        </p:nvSpPr>
        <p:spPr>
          <a:xfrm>
            <a:off x="8248650" y="1790700"/>
            <a:ext cx="9525" cy="2000250"/>
          </a:xfrm>
          <a:prstGeom prst="rect">
            <a:avLst/>
          </a:prstGeom>
          <a:solidFill>
            <a:srgbClr val="244B37"/>
          </a:solidFill>
          <a:ln w="0">
            <a:solidFill>
              <a:srgbClr val="244B37"/>
            </a:solidFill>
            <a:prstDash val="solid"/>
          </a:ln>
        </p:spPr>
        <p:txBody>
          <a:bodyPr/>
          <a:lstStyle/>
          <a:p>
            <a:endParaRPr lang="en-AU"/>
          </a:p>
        </p:txBody>
      </p:sp>
      <p:sp>
        <p:nvSpPr>
          <p:cNvPr id="28" name="Rectangle 27">
            <a:extLst>
              <a:ext uri="{FF2B5EF4-FFF2-40B4-BE49-F238E27FC236}">
                <a16:creationId xmlns:a16="http://schemas.microsoft.com/office/drawing/2014/main" id="{6F5CCE31-798C-4D70-86E1-59549BE4CC71}"/>
              </a:ext>
            </a:extLst>
          </p:cNvPr>
          <p:cNvSpPr>
            <a:spLocks noGrp="1"/>
          </p:cNvSpPr>
          <p:nvPr/>
        </p:nvSpPr>
        <p:spPr>
          <a:xfrm>
            <a:off x="8572500" y="1790700"/>
            <a:ext cx="9525" cy="2000250"/>
          </a:xfrm>
          <a:prstGeom prst="rect">
            <a:avLst/>
          </a:prstGeom>
          <a:solidFill>
            <a:srgbClr val="244B37"/>
          </a:solidFill>
          <a:ln w="0">
            <a:solidFill>
              <a:srgbClr val="244B37"/>
            </a:solidFill>
            <a:prstDash val="solid"/>
          </a:ln>
        </p:spPr>
        <p:txBody>
          <a:bodyPr/>
          <a:lstStyle/>
          <a:p>
            <a:endParaRPr lang="en-AU"/>
          </a:p>
        </p:txBody>
      </p:sp>
      <p:sp>
        <p:nvSpPr>
          <p:cNvPr id="29" name="Rectangle 28">
            <a:extLst>
              <a:ext uri="{FF2B5EF4-FFF2-40B4-BE49-F238E27FC236}">
                <a16:creationId xmlns:a16="http://schemas.microsoft.com/office/drawing/2014/main" id="{88EBEB37-EF8B-47EC-8F28-57CB6C658109}"/>
              </a:ext>
            </a:extLst>
          </p:cNvPr>
          <p:cNvSpPr>
            <a:spLocks noGrp="1"/>
          </p:cNvSpPr>
          <p:nvPr/>
        </p:nvSpPr>
        <p:spPr>
          <a:xfrm>
            <a:off x="8896350" y="1790700"/>
            <a:ext cx="9525" cy="2000250"/>
          </a:xfrm>
          <a:prstGeom prst="rect">
            <a:avLst/>
          </a:prstGeom>
          <a:solidFill>
            <a:srgbClr val="244B37"/>
          </a:solidFill>
          <a:ln w="0">
            <a:solidFill>
              <a:srgbClr val="244B37"/>
            </a:solidFill>
            <a:prstDash val="solid"/>
          </a:ln>
        </p:spPr>
        <p:txBody>
          <a:bodyPr/>
          <a:lstStyle/>
          <a:p>
            <a:endParaRPr lang="en-AU"/>
          </a:p>
        </p:txBody>
      </p:sp>
      <p:sp>
        <p:nvSpPr>
          <p:cNvPr id="30" name="Rectangle 29">
            <a:extLst>
              <a:ext uri="{FF2B5EF4-FFF2-40B4-BE49-F238E27FC236}">
                <a16:creationId xmlns:a16="http://schemas.microsoft.com/office/drawing/2014/main" id="{FF4C0CCB-E432-446E-93B5-5BF7F643120E}"/>
              </a:ext>
            </a:extLst>
          </p:cNvPr>
          <p:cNvSpPr>
            <a:spLocks noGrp="1"/>
          </p:cNvSpPr>
          <p:nvPr/>
        </p:nvSpPr>
        <p:spPr>
          <a:xfrm>
            <a:off x="9220200" y="1790700"/>
            <a:ext cx="9525" cy="2000250"/>
          </a:xfrm>
          <a:prstGeom prst="rect">
            <a:avLst/>
          </a:prstGeom>
          <a:solidFill>
            <a:srgbClr val="244B37"/>
          </a:solidFill>
          <a:ln w="0">
            <a:solidFill>
              <a:srgbClr val="244B37"/>
            </a:solidFill>
            <a:prstDash val="solid"/>
          </a:ln>
        </p:spPr>
        <p:txBody>
          <a:bodyPr/>
          <a:lstStyle/>
          <a:p>
            <a:endParaRPr lang="en-AU"/>
          </a:p>
        </p:txBody>
      </p:sp>
      <p:sp>
        <p:nvSpPr>
          <p:cNvPr id="31" name="Rectangle 30">
            <a:extLst>
              <a:ext uri="{FF2B5EF4-FFF2-40B4-BE49-F238E27FC236}">
                <a16:creationId xmlns:a16="http://schemas.microsoft.com/office/drawing/2014/main" id="{C842C849-FB29-4416-8E95-FDE93358186B}"/>
              </a:ext>
            </a:extLst>
          </p:cNvPr>
          <p:cNvSpPr>
            <a:spLocks noGrp="1"/>
          </p:cNvSpPr>
          <p:nvPr/>
        </p:nvSpPr>
        <p:spPr>
          <a:xfrm>
            <a:off x="9544050" y="1790700"/>
            <a:ext cx="9525" cy="2000250"/>
          </a:xfrm>
          <a:prstGeom prst="rect">
            <a:avLst/>
          </a:prstGeom>
          <a:solidFill>
            <a:srgbClr val="244B37"/>
          </a:solidFill>
          <a:ln w="0">
            <a:solidFill>
              <a:srgbClr val="244B37"/>
            </a:solidFill>
            <a:prstDash val="solid"/>
          </a:ln>
        </p:spPr>
        <p:txBody>
          <a:bodyPr/>
          <a:lstStyle/>
          <a:p>
            <a:endParaRPr lang="en-AU"/>
          </a:p>
        </p:txBody>
      </p:sp>
      <p:sp>
        <p:nvSpPr>
          <p:cNvPr id="32" name="Rectangle 31">
            <a:extLst>
              <a:ext uri="{FF2B5EF4-FFF2-40B4-BE49-F238E27FC236}">
                <a16:creationId xmlns:a16="http://schemas.microsoft.com/office/drawing/2014/main" id="{C0E78D83-85FA-40DB-956A-8DAA195E199F}"/>
              </a:ext>
            </a:extLst>
          </p:cNvPr>
          <p:cNvSpPr>
            <a:spLocks noGrp="1"/>
          </p:cNvSpPr>
          <p:nvPr/>
        </p:nvSpPr>
        <p:spPr>
          <a:xfrm>
            <a:off x="9867900" y="1790700"/>
            <a:ext cx="9525" cy="2000250"/>
          </a:xfrm>
          <a:prstGeom prst="rect">
            <a:avLst/>
          </a:prstGeom>
          <a:solidFill>
            <a:srgbClr val="244B37"/>
          </a:solidFill>
          <a:ln w="0">
            <a:solidFill>
              <a:srgbClr val="244B37"/>
            </a:solidFill>
            <a:prstDash val="solid"/>
          </a:ln>
        </p:spPr>
        <p:txBody>
          <a:bodyPr/>
          <a:lstStyle/>
          <a:p>
            <a:endParaRPr lang="en-AU"/>
          </a:p>
        </p:txBody>
      </p:sp>
      <p:sp>
        <p:nvSpPr>
          <p:cNvPr id="33" name="Rectangle 32">
            <a:extLst>
              <a:ext uri="{FF2B5EF4-FFF2-40B4-BE49-F238E27FC236}">
                <a16:creationId xmlns:a16="http://schemas.microsoft.com/office/drawing/2014/main" id="{1CFCBD28-4520-44BB-8D5D-2F8A8ACD0E3D}"/>
              </a:ext>
            </a:extLst>
          </p:cNvPr>
          <p:cNvSpPr>
            <a:spLocks noGrp="1"/>
          </p:cNvSpPr>
          <p:nvPr/>
        </p:nvSpPr>
        <p:spPr>
          <a:xfrm>
            <a:off x="10191750" y="1790700"/>
            <a:ext cx="9525" cy="2000250"/>
          </a:xfrm>
          <a:prstGeom prst="rect">
            <a:avLst/>
          </a:prstGeom>
          <a:solidFill>
            <a:srgbClr val="244B37"/>
          </a:solidFill>
          <a:ln w="0">
            <a:solidFill>
              <a:srgbClr val="244B37"/>
            </a:solidFill>
            <a:prstDash val="solid"/>
          </a:ln>
        </p:spPr>
        <p:txBody>
          <a:bodyPr/>
          <a:lstStyle/>
          <a:p>
            <a:endParaRPr lang="en-AU"/>
          </a:p>
        </p:txBody>
      </p:sp>
      <p:sp>
        <p:nvSpPr>
          <p:cNvPr id="34" name="Rectangle 33">
            <a:extLst>
              <a:ext uri="{FF2B5EF4-FFF2-40B4-BE49-F238E27FC236}">
                <a16:creationId xmlns:a16="http://schemas.microsoft.com/office/drawing/2014/main" id="{25ADD647-376F-4072-A8C9-0F909D9AC102}"/>
              </a:ext>
            </a:extLst>
          </p:cNvPr>
          <p:cNvSpPr>
            <a:spLocks noGrp="1"/>
          </p:cNvSpPr>
          <p:nvPr/>
        </p:nvSpPr>
        <p:spPr>
          <a:xfrm>
            <a:off x="10515600" y="1790700"/>
            <a:ext cx="9525" cy="2000250"/>
          </a:xfrm>
          <a:prstGeom prst="rect">
            <a:avLst/>
          </a:prstGeom>
          <a:solidFill>
            <a:srgbClr val="244B37"/>
          </a:solidFill>
          <a:ln w="0">
            <a:solidFill>
              <a:srgbClr val="244B37"/>
            </a:solidFill>
            <a:prstDash val="solid"/>
          </a:ln>
        </p:spPr>
        <p:txBody>
          <a:bodyPr/>
          <a:lstStyle/>
          <a:p>
            <a:endParaRPr lang="en-AU"/>
          </a:p>
        </p:txBody>
      </p:sp>
      <p:pic>
        <p:nvPicPr>
          <p:cNvPr id="56" name="Picture 55">
            <a:extLst>
              <a:ext uri="{FF2B5EF4-FFF2-40B4-BE49-F238E27FC236}">
                <a16:creationId xmlns:a16="http://schemas.microsoft.com/office/drawing/2014/main" id="{4D984E13-BA2C-EB81-5997-569475D3F901}"/>
              </a:ext>
            </a:extLst>
          </p:cNvPr>
          <p:cNvPicPr>
            <a:picLocks noChangeAspect="1"/>
          </p:cNvPicPr>
          <p:nvPr/>
        </p:nvPicPr>
        <p:blipFill>
          <a:blip r:embed="rId3"/>
          <a:srcRect t="19922" b="43871"/>
          <a:stretch>
            <a:fillRect/>
          </a:stretch>
        </p:blipFill>
        <p:spPr>
          <a:xfrm>
            <a:off x="8058150" y="1800222"/>
            <a:ext cx="3581400" cy="1990727"/>
          </a:xfrm>
          <a:prstGeom prst="rect">
            <a:avLst/>
          </a:prstGeom>
        </p:spPr>
      </p:pic>
      <p:sp>
        <p:nvSpPr>
          <p:cNvPr id="35" name="Rectangle 34">
            <a:extLst>
              <a:ext uri="{FF2B5EF4-FFF2-40B4-BE49-F238E27FC236}">
                <a16:creationId xmlns:a16="http://schemas.microsoft.com/office/drawing/2014/main" id="{621B8206-C9F0-45FE-BFD8-A83FF65D4538}"/>
              </a:ext>
            </a:extLst>
          </p:cNvPr>
          <p:cNvSpPr>
            <a:spLocks noGrp="1"/>
          </p:cNvSpPr>
          <p:nvPr/>
        </p:nvSpPr>
        <p:spPr>
          <a:xfrm>
            <a:off x="8187690" y="1981200"/>
            <a:ext cx="3143250" cy="228600"/>
          </a:xfrm>
          <a:prstGeom prst="rect">
            <a:avLst/>
          </a:prstGeom>
          <a:noFill/>
          <a:ln w="0">
            <a:noFill/>
            <a:prstDash val="solid"/>
          </a:ln>
        </p:spPr>
        <p:txBody>
          <a:bodyPr anchor="ctr"/>
          <a:lstStyle/>
          <a:p>
            <a:pPr algn="l">
              <a:defRPr sz="825" b="1">
                <a:solidFill>
                  <a:srgbClr val="B8A56F"/>
                </a:solidFill>
                <a:latin typeface="Aptos"/>
                <a:ea typeface="Aptos"/>
                <a:cs typeface="Aptos"/>
              </a:defRPr>
            </a:pPr>
            <a:r>
              <a:rPr sz="825" b="1" dirty="0">
                <a:solidFill>
                  <a:srgbClr val="B8A56F"/>
                </a:solidFill>
                <a:latin typeface="Aptos"/>
                <a:ea typeface="Aptos"/>
                <a:cs typeface="Aptos"/>
              </a:rPr>
              <a:t>ARCHIVE PHOTOGR</a:t>
            </a:r>
            <a:r>
              <a:rPr lang="en-GB" sz="825" b="1" dirty="0">
                <a:solidFill>
                  <a:srgbClr val="B8A56F"/>
                </a:solidFill>
                <a:latin typeface="Aptos"/>
                <a:ea typeface="Aptos"/>
                <a:cs typeface="Aptos"/>
              </a:rPr>
              <a:t>					</a:t>
            </a:r>
            <a:r>
              <a:rPr sz="825" b="1" dirty="0">
                <a:solidFill>
                  <a:srgbClr val="B8A56F"/>
                </a:solidFill>
                <a:latin typeface="Aptos"/>
                <a:ea typeface="Aptos"/>
                <a:cs typeface="Aptos"/>
              </a:rPr>
              <a:t>APH</a:t>
            </a:r>
          </a:p>
        </p:txBody>
      </p:sp>
      <p:sp>
        <p:nvSpPr>
          <p:cNvPr id="36" name="Rectangle 35">
            <a:extLst>
              <a:ext uri="{FF2B5EF4-FFF2-40B4-BE49-F238E27FC236}">
                <a16:creationId xmlns:a16="http://schemas.microsoft.com/office/drawing/2014/main" id="{FB2BF1F7-153D-4726-988D-DD3525C8FE79}"/>
              </a:ext>
            </a:extLst>
          </p:cNvPr>
          <p:cNvSpPr>
            <a:spLocks noGrp="1"/>
          </p:cNvSpPr>
          <p:nvPr/>
        </p:nvSpPr>
        <p:spPr>
          <a:xfrm>
            <a:off x="8187690" y="1976436"/>
            <a:ext cx="3143250" cy="552450"/>
          </a:xfrm>
          <a:prstGeom prst="rect">
            <a:avLst/>
          </a:prstGeom>
          <a:noFill/>
          <a:ln w="0">
            <a:noFill/>
            <a:prstDash val="solid"/>
          </a:ln>
        </p:spPr>
        <p:txBody>
          <a:bodyPr anchor="ctr"/>
          <a:lstStyle/>
          <a:p>
            <a:pPr algn="l">
              <a:defRPr sz="2325" b="1">
                <a:solidFill>
                  <a:srgbClr val="E9DFC6"/>
                </a:solidFill>
                <a:latin typeface="Aptos Display"/>
                <a:ea typeface="Aptos Display"/>
                <a:cs typeface="Aptos Display"/>
              </a:defRPr>
            </a:pPr>
            <a:r>
              <a:rPr sz="2325" b="1" dirty="0">
                <a:solidFill>
                  <a:srgbClr val="E9DFC6"/>
                </a:solidFill>
                <a:latin typeface="Aptos Display"/>
                <a:ea typeface="Aptos Display"/>
                <a:cs typeface="Aptos Display"/>
              </a:rPr>
              <a:t>NAVY19683</a:t>
            </a:r>
          </a:p>
        </p:txBody>
      </p:sp>
      <p:sp>
        <p:nvSpPr>
          <p:cNvPr id="37" name="Rectangle 36">
            <a:extLst>
              <a:ext uri="{FF2B5EF4-FFF2-40B4-BE49-F238E27FC236}">
                <a16:creationId xmlns:a16="http://schemas.microsoft.com/office/drawing/2014/main" id="{1A2EE865-B7B2-4E4E-81BC-CD799366013C}"/>
              </a:ext>
            </a:extLst>
          </p:cNvPr>
          <p:cNvSpPr>
            <a:spLocks noGrp="1"/>
          </p:cNvSpPr>
          <p:nvPr/>
        </p:nvSpPr>
        <p:spPr>
          <a:xfrm>
            <a:off x="8286750" y="2455545"/>
            <a:ext cx="723900" cy="28575"/>
          </a:xfrm>
          <a:prstGeom prst="rect">
            <a:avLst/>
          </a:prstGeom>
          <a:solidFill>
            <a:srgbClr val="B65C3A"/>
          </a:solidFill>
          <a:ln w="0">
            <a:solidFill>
              <a:srgbClr val="B65C3A"/>
            </a:solidFill>
            <a:prstDash val="solid"/>
          </a:ln>
        </p:spPr>
        <p:txBody>
          <a:bodyPr/>
          <a:lstStyle/>
          <a:p>
            <a:endParaRPr lang="en-AU"/>
          </a:p>
        </p:txBody>
      </p:sp>
      <p:sp>
        <p:nvSpPr>
          <p:cNvPr id="38" name="Rectangle 37">
            <a:extLst>
              <a:ext uri="{FF2B5EF4-FFF2-40B4-BE49-F238E27FC236}">
                <a16:creationId xmlns:a16="http://schemas.microsoft.com/office/drawing/2014/main" id="{BAB6AD8A-14BC-4B2E-8676-5274E70F6C8E}"/>
              </a:ext>
            </a:extLst>
          </p:cNvPr>
          <p:cNvSpPr>
            <a:spLocks noGrp="1"/>
          </p:cNvSpPr>
          <p:nvPr/>
        </p:nvSpPr>
        <p:spPr>
          <a:xfrm>
            <a:off x="8277225" y="3190875"/>
            <a:ext cx="3409950" cy="476250"/>
          </a:xfrm>
          <a:prstGeom prst="rect">
            <a:avLst/>
          </a:prstGeom>
          <a:noFill/>
          <a:ln w="0">
            <a:noFill/>
            <a:prstDash val="solid"/>
          </a:ln>
        </p:spPr>
        <p:txBody>
          <a:bodyPr anchor="ctr"/>
          <a:lstStyle/>
          <a:p>
            <a:pPr algn="l">
              <a:defRPr sz="1125" b="0">
                <a:solidFill>
                  <a:srgbClr val="F6F0E1"/>
                </a:solidFill>
                <a:latin typeface="Aptos"/>
                <a:ea typeface="Aptos"/>
                <a:cs typeface="Aptos"/>
              </a:defRPr>
            </a:pPr>
            <a:r>
              <a:rPr sz="1125" b="0" dirty="0">
                <a:solidFill>
                  <a:srgbClr val="F6F0E1"/>
                </a:solidFill>
                <a:latin typeface="Aptos"/>
                <a:ea typeface="Aptos"/>
                <a:cs typeface="Aptos"/>
              </a:rPr>
              <a:t>RANHFV gunner Adrian Whiteman ready for action over the Mekong Delta, c. May 1969. Public domain.</a:t>
            </a:r>
          </a:p>
        </p:txBody>
      </p:sp>
      <p:sp>
        <p:nvSpPr>
          <p:cNvPr id="39" name="Rectangle 38">
            <a:extLst>
              <a:ext uri="{FF2B5EF4-FFF2-40B4-BE49-F238E27FC236}">
                <a16:creationId xmlns:a16="http://schemas.microsoft.com/office/drawing/2014/main" id="{138B9CEA-75E4-419A-B248-8503CA22D472}"/>
              </a:ext>
            </a:extLst>
          </p:cNvPr>
          <p:cNvSpPr>
            <a:spLocks noGrp="1"/>
          </p:cNvSpPr>
          <p:nvPr/>
        </p:nvSpPr>
        <p:spPr>
          <a:xfrm>
            <a:off x="8277225" y="3571875"/>
            <a:ext cx="3143250" cy="190500"/>
          </a:xfrm>
          <a:prstGeom prst="rect">
            <a:avLst/>
          </a:prstGeom>
          <a:noFill/>
          <a:ln w="0">
            <a:noFill/>
            <a:prstDash val="solid"/>
          </a:ln>
        </p:spPr>
        <p:txBody>
          <a:bodyPr anchor="ctr"/>
          <a:lstStyle/>
          <a:p>
            <a:pPr algn="l">
              <a:defRPr sz="675" b="1">
                <a:solidFill>
                  <a:srgbClr val="8FA68F"/>
                </a:solidFill>
                <a:latin typeface="Aptos"/>
                <a:ea typeface="Aptos"/>
                <a:cs typeface="Aptos"/>
              </a:defRPr>
            </a:pPr>
            <a:r>
              <a:rPr sz="675" b="1" dirty="0">
                <a:solidFill>
                  <a:srgbClr val="8FA68F"/>
                </a:solidFill>
                <a:latin typeface="Aptos"/>
                <a:ea typeface="Aptos"/>
                <a:cs typeface="Aptos"/>
              </a:rPr>
              <a:t>AUSTRALIAN WAR MEMORIAL</a:t>
            </a:r>
          </a:p>
        </p:txBody>
      </p:sp>
      <p:sp>
        <p:nvSpPr>
          <p:cNvPr id="40" name="Rectangle 39">
            <a:extLst>
              <a:ext uri="{FF2B5EF4-FFF2-40B4-BE49-F238E27FC236}">
                <a16:creationId xmlns:a16="http://schemas.microsoft.com/office/drawing/2014/main" id="{A1C4FB01-DB32-4D63-9CF4-A65CE715D3C1}"/>
              </a:ext>
            </a:extLst>
          </p:cNvPr>
          <p:cNvSpPr>
            <a:spLocks noGrp="1"/>
          </p:cNvSpPr>
          <p:nvPr/>
        </p:nvSpPr>
        <p:spPr>
          <a:xfrm>
            <a:off x="8058150" y="3981450"/>
            <a:ext cx="3600450" cy="1809750"/>
          </a:xfrm>
          <a:prstGeom prst="rect">
            <a:avLst/>
          </a:prstGeom>
          <a:solidFill>
            <a:srgbClr val="17392D"/>
          </a:solidFill>
          <a:ln w="0">
            <a:solidFill>
              <a:srgbClr val="17392D"/>
            </a:solidFill>
            <a:prstDash val="solid"/>
          </a:ln>
        </p:spPr>
        <p:txBody>
          <a:bodyPr/>
          <a:lstStyle/>
          <a:p>
            <a:endParaRPr lang="en-AU"/>
          </a:p>
        </p:txBody>
      </p:sp>
      <p:sp>
        <p:nvSpPr>
          <p:cNvPr id="41" name="Rectangle 40">
            <a:extLst>
              <a:ext uri="{FF2B5EF4-FFF2-40B4-BE49-F238E27FC236}">
                <a16:creationId xmlns:a16="http://schemas.microsoft.com/office/drawing/2014/main" id="{0CBD6FC9-CACD-434F-98EC-9CB0AA61148B}"/>
              </a:ext>
            </a:extLst>
          </p:cNvPr>
          <p:cNvSpPr>
            <a:spLocks noGrp="1"/>
          </p:cNvSpPr>
          <p:nvPr/>
        </p:nvSpPr>
        <p:spPr>
          <a:xfrm>
            <a:off x="824865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2" name="Rectangle 41">
            <a:extLst>
              <a:ext uri="{FF2B5EF4-FFF2-40B4-BE49-F238E27FC236}">
                <a16:creationId xmlns:a16="http://schemas.microsoft.com/office/drawing/2014/main" id="{2D8BED41-803F-460B-A55C-C7DED0207766}"/>
              </a:ext>
            </a:extLst>
          </p:cNvPr>
          <p:cNvSpPr>
            <a:spLocks noGrp="1"/>
          </p:cNvSpPr>
          <p:nvPr/>
        </p:nvSpPr>
        <p:spPr>
          <a:xfrm>
            <a:off x="857250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3" name="Rectangle 42">
            <a:extLst>
              <a:ext uri="{FF2B5EF4-FFF2-40B4-BE49-F238E27FC236}">
                <a16:creationId xmlns:a16="http://schemas.microsoft.com/office/drawing/2014/main" id="{C7A84314-7DA8-4ADF-AFE9-E68B0C21D126}"/>
              </a:ext>
            </a:extLst>
          </p:cNvPr>
          <p:cNvSpPr>
            <a:spLocks noGrp="1"/>
          </p:cNvSpPr>
          <p:nvPr/>
        </p:nvSpPr>
        <p:spPr>
          <a:xfrm>
            <a:off x="889635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4" name="Rectangle 43">
            <a:extLst>
              <a:ext uri="{FF2B5EF4-FFF2-40B4-BE49-F238E27FC236}">
                <a16:creationId xmlns:a16="http://schemas.microsoft.com/office/drawing/2014/main" id="{07C126F7-FB1A-481B-A26A-2247A2C74382}"/>
              </a:ext>
            </a:extLst>
          </p:cNvPr>
          <p:cNvSpPr>
            <a:spLocks noGrp="1"/>
          </p:cNvSpPr>
          <p:nvPr/>
        </p:nvSpPr>
        <p:spPr>
          <a:xfrm>
            <a:off x="922020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5" name="Rectangle 44">
            <a:extLst>
              <a:ext uri="{FF2B5EF4-FFF2-40B4-BE49-F238E27FC236}">
                <a16:creationId xmlns:a16="http://schemas.microsoft.com/office/drawing/2014/main" id="{EAB03893-23C1-4182-955A-B6E14A586223}"/>
              </a:ext>
            </a:extLst>
          </p:cNvPr>
          <p:cNvSpPr>
            <a:spLocks noGrp="1"/>
          </p:cNvSpPr>
          <p:nvPr/>
        </p:nvSpPr>
        <p:spPr>
          <a:xfrm>
            <a:off x="954405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6" name="Rectangle 45">
            <a:extLst>
              <a:ext uri="{FF2B5EF4-FFF2-40B4-BE49-F238E27FC236}">
                <a16:creationId xmlns:a16="http://schemas.microsoft.com/office/drawing/2014/main" id="{EC74F2B4-9FAF-4AD1-812A-194E8FFEE7B0}"/>
              </a:ext>
            </a:extLst>
          </p:cNvPr>
          <p:cNvSpPr>
            <a:spLocks noGrp="1"/>
          </p:cNvSpPr>
          <p:nvPr/>
        </p:nvSpPr>
        <p:spPr>
          <a:xfrm>
            <a:off x="986790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7" name="Rectangle 46">
            <a:extLst>
              <a:ext uri="{FF2B5EF4-FFF2-40B4-BE49-F238E27FC236}">
                <a16:creationId xmlns:a16="http://schemas.microsoft.com/office/drawing/2014/main" id="{1CA8D207-59AC-4581-8ADB-CAD7AFC3EBC1}"/>
              </a:ext>
            </a:extLst>
          </p:cNvPr>
          <p:cNvSpPr>
            <a:spLocks noGrp="1"/>
          </p:cNvSpPr>
          <p:nvPr/>
        </p:nvSpPr>
        <p:spPr>
          <a:xfrm>
            <a:off x="10191750" y="3981450"/>
            <a:ext cx="9525" cy="1809750"/>
          </a:xfrm>
          <a:prstGeom prst="rect">
            <a:avLst/>
          </a:prstGeom>
          <a:solidFill>
            <a:srgbClr val="244B37"/>
          </a:solidFill>
          <a:ln w="0">
            <a:solidFill>
              <a:srgbClr val="244B37"/>
            </a:solidFill>
            <a:prstDash val="solid"/>
          </a:ln>
        </p:spPr>
        <p:txBody>
          <a:bodyPr/>
          <a:lstStyle/>
          <a:p>
            <a:endParaRPr lang="en-AU"/>
          </a:p>
        </p:txBody>
      </p:sp>
      <p:sp>
        <p:nvSpPr>
          <p:cNvPr id="48" name="Rectangle 47">
            <a:extLst>
              <a:ext uri="{FF2B5EF4-FFF2-40B4-BE49-F238E27FC236}">
                <a16:creationId xmlns:a16="http://schemas.microsoft.com/office/drawing/2014/main" id="{396B7E84-6070-4EFE-BCBE-028AFD4293C8}"/>
              </a:ext>
            </a:extLst>
          </p:cNvPr>
          <p:cNvSpPr>
            <a:spLocks noGrp="1"/>
          </p:cNvSpPr>
          <p:nvPr/>
        </p:nvSpPr>
        <p:spPr>
          <a:xfrm>
            <a:off x="10515600" y="3981450"/>
            <a:ext cx="9525" cy="1809750"/>
          </a:xfrm>
          <a:prstGeom prst="rect">
            <a:avLst/>
          </a:prstGeom>
          <a:solidFill>
            <a:srgbClr val="244B37"/>
          </a:solidFill>
          <a:ln w="0">
            <a:solidFill>
              <a:srgbClr val="244B37"/>
            </a:solidFill>
            <a:prstDash val="solid"/>
          </a:ln>
        </p:spPr>
        <p:txBody>
          <a:bodyPr/>
          <a:lstStyle/>
          <a:p>
            <a:endParaRPr lang="en-AU"/>
          </a:p>
        </p:txBody>
      </p:sp>
      <p:pic>
        <p:nvPicPr>
          <p:cNvPr id="57" name="Picture 56">
            <a:extLst>
              <a:ext uri="{FF2B5EF4-FFF2-40B4-BE49-F238E27FC236}">
                <a16:creationId xmlns:a16="http://schemas.microsoft.com/office/drawing/2014/main" id="{5275110A-D0B1-0E7F-FB78-BDC024F85659}"/>
              </a:ext>
            </a:extLst>
          </p:cNvPr>
          <p:cNvPicPr>
            <a:picLocks noChangeAspect="1"/>
          </p:cNvPicPr>
          <p:nvPr/>
        </p:nvPicPr>
        <p:blipFill>
          <a:blip r:embed="rId4"/>
          <a:srcRect l="420" t="13826" r="-420" b="14962"/>
          <a:stretch>
            <a:fillRect/>
          </a:stretch>
        </p:blipFill>
        <p:spPr>
          <a:xfrm>
            <a:off x="8060021" y="3967163"/>
            <a:ext cx="3627154" cy="1790698"/>
          </a:xfrm>
          <a:prstGeom prst="rect">
            <a:avLst/>
          </a:prstGeom>
        </p:spPr>
      </p:pic>
      <p:sp>
        <p:nvSpPr>
          <p:cNvPr id="49" name="Rectangle 48">
            <a:extLst>
              <a:ext uri="{FF2B5EF4-FFF2-40B4-BE49-F238E27FC236}">
                <a16:creationId xmlns:a16="http://schemas.microsoft.com/office/drawing/2014/main" id="{D2A0F4DE-E5C0-4FEF-90F7-66C2C5F247DA}"/>
              </a:ext>
            </a:extLst>
          </p:cNvPr>
          <p:cNvSpPr>
            <a:spLocks noGrp="1"/>
          </p:cNvSpPr>
          <p:nvPr/>
        </p:nvSpPr>
        <p:spPr>
          <a:xfrm>
            <a:off x="8181340" y="4067175"/>
            <a:ext cx="3143250" cy="228600"/>
          </a:xfrm>
          <a:prstGeom prst="rect">
            <a:avLst/>
          </a:prstGeom>
          <a:noFill/>
          <a:ln w="0">
            <a:noFill/>
            <a:prstDash val="solid"/>
          </a:ln>
        </p:spPr>
        <p:txBody>
          <a:bodyPr anchor="ctr"/>
          <a:lstStyle/>
          <a:p>
            <a:pPr algn="l">
              <a:defRPr sz="825" b="1">
                <a:solidFill>
                  <a:srgbClr val="B8A56F"/>
                </a:solidFill>
                <a:latin typeface="Aptos"/>
                <a:ea typeface="Aptos"/>
                <a:cs typeface="Aptos"/>
              </a:defRPr>
            </a:pPr>
            <a:r>
              <a:rPr sz="825" b="1" dirty="0">
                <a:solidFill>
                  <a:srgbClr val="B8A56F"/>
                </a:solidFill>
                <a:latin typeface="Aptos"/>
                <a:ea typeface="Aptos"/>
                <a:cs typeface="Aptos"/>
              </a:rPr>
              <a:t>ARCHIVE PHOTOGRAPH</a:t>
            </a:r>
          </a:p>
        </p:txBody>
      </p:sp>
      <p:sp>
        <p:nvSpPr>
          <p:cNvPr id="50" name="Rectangle 49">
            <a:extLst>
              <a:ext uri="{FF2B5EF4-FFF2-40B4-BE49-F238E27FC236}">
                <a16:creationId xmlns:a16="http://schemas.microsoft.com/office/drawing/2014/main" id="{ECDB4F66-68DB-4090-BBA7-CA055EB2877B}"/>
              </a:ext>
            </a:extLst>
          </p:cNvPr>
          <p:cNvSpPr>
            <a:spLocks noGrp="1"/>
          </p:cNvSpPr>
          <p:nvPr/>
        </p:nvSpPr>
        <p:spPr>
          <a:xfrm>
            <a:off x="8181340" y="4117975"/>
            <a:ext cx="3143250" cy="552450"/>
          </a:xfrm>
          <a:prstGeom prst="rect">
            <a:avLst/>
          </a:prstGeom>
          <a:noFill/>
          <a:ln w="0">
            <a:noFill/>
            <a:prstDash val="solid"/>
          </a:ln>
        </p:spPr>
        <p:txBody>
          <a:bodyPr anchor="ctr"/>
          <a:lstStyle/>
          <a:p>
            <a:pPr algn="l">
              <a:defRPr sz="2325" b="1">
                <a:solidFill>
                  <a:srgbClr val="E9DFC6"/>
                </a:solidFill>
                <a:latin typeface="Aptos Display"/>
                <a:ea typeface="Aptos Display"/>
                <a:cs typeface="Aptos Display"/>
              </a:defRPr>
            </a:pPr>
            <a:r>
              <a:rPr sz="2325" b="1" dirty="0">
                <a:solidFill>
                  <a:srgbClr val="E9DFC6"/>
                </a:solidFill>
                <a:latin typeface="Aptos Display"/>
                <a:ea typeface="Aptos Display"/>
                <a:cs typeface="Aptos Display"/>
              </a:rPr>
              <a:t>NAVY21102</a:t>
            </a:r>
          </a:p>
        </p:txBody>
      </p:sp>
      <p:sp>
        <p:nvSpPr>
          <p:cNvPr id="51" name="Rectangle 50">
            <a:extLst>
              <a:ext uri="{FF2B5EF4-FFF2-40B4-BE49-F238E27FC236}">
                <a16:creationId xmlns:a16="http://schemas.microsoft.com/office/drawing/2014/main" id="{1CCACFE0-9C88-4BF2-AF94-D128EF2AF1F3}"/>
              </a:ext>
            </a:extLst>
          </p:cNvPr>
          <p:cNvSpPr>
            <a:spLocks noGrp="1"/>
          </p:cNvSpPr>
          <p:nvPr/>
        </p:nvSpPr>
        <p:spPr>
          <a:xfrm>
            <a:off x="8239125" y="4586288"/>
            <a:ext cx="723900" cy="28575"/>
          </a:xfrm>
          <a:prstGeom prst="rect">
            <a:avLst/>
          </a:prstGeom>
          <a:solidFill>
            <a:srgbClr val="B65C3A"/>
          </a:solidFill>
          <a:ln w="0">
            <a:solidFill>
              <a:srgbClr val="B65C3A"/>
            </a:solidFill>
            <a:prstDash val="solid"/>
          </a:ln>
        </p:spPr>
        <p:txBody>
          <a:bodyPr/>
          <a:lstStyle/>
          <a:p>
            <a:endParaRPr lang="en-AU"/>
          </a:p>
        </p:txBody>
      </p:sp>
      <p:sp>
        <p:nvSpPr>
          <p:cNvPr id="52" name="Rectangle 51">
            <a:extLst>
              <a:ext uri="{FF2B5EF4-FFF2-40B4-BE49-F238E27FC236}">
                <a16:creationId xmlns:a16="http://schemas.microsoft.com/office/drawing/2014/main" id="{EB401944-1BDB-4E0F-AFB1-A4BF0C45EABF}"/>
              </a:ext>
            </a:extLst>
          </p:cNvPr>
          <p:cNvSpPr>
            <a:spLocks noGrp="1"/>
          </p:cNvSpPr>
          <p:nvPr/>
        </p:nvSpPr>
        <p:spPr>
          <a:xfrm>
            <a:off x="8181340" y="5191124"/>
            <a:ext cx="3550953" cy="390525"/>
          </a:xfrm>
          <a:prstGeom prst="rect">
            <a:avLst/>
          </a:prstGeom>
          <a:noFill/>
          <a:ln w="0">
            <a:noFill/>
            <a:prstDash val="solid"/>
          </a:ln>
        </p:spPr>
        <p:txBody>
          <a:bodyPr anchor="ctr"/>
          <a:lstStyle/>
          <a:p>
            <a:pPr algn="l">
              <a:defRPr sz="1125" b="0">
                <a:solidFill>
                  <a:srgbClr val="F6F0E1"/>
                </a:solidFill>
                <a:latin typeface="Aptos"/>
                <a:ea typeface="Aptos"/>
                <a:cs typeface="Aptos"/>
              </a:defRPr>
            </a:pPr>
            <a:r>
              <a:rPr sz="1125" b="0" dirty="0">
                <a:solidFill>
                  <a:srgbClr val="F6F0E1"/>
                </a:solidFill>
                <a:latin typeface="Aptos"/>
                <a:ea typeface="Aptos"/>
                <a:cs typeface="Aptos"/>
              </a:rPr>
              <a:t>Sub Lieutenant Eric Wile flying a 135th AHC mission over the Delta, March 1970. Public domain.</a:t>
            </a:r>
          </a:p>
        </p:txBody>
      </p:sp>
      <p:sp>
        <p:nvSpPr>
          <p:cNvPr id="53" name="Rectangle 52">
            <a:extLst>
              <a:ext uri="{FF2B5EF4-FFF2-40B4-BE49-F238E27FC236}">
                <a16:creationId xmlns:a16="http://schemas.microsoft.com/office/drawing/2014/main" id="{02B39BA7-CC38-44B0-B75F-A7975C6395E8}"/>
              </a:ext>
            </a:extLst>
          </p:cNvPr>
          <p:cNvSpPr>
            <a:spLocks noGrp="1"/>
          </p:cNvSpPr>
          <p:nvPr/>
        </p:nvSpPr>
        <p:spPr>
          <a:xfrm>
            <a:off x="8200390" y="5558631"/>
            <a:ext cx="3143250" cy="190500"/>
          </a:xfrm>
          <a:prstGeom prst="rect">
            <a:avLst/>
          </a:prstGeom>
          <a:noFill/>
          <a:ln w="0">
            <a:noFill/>
            <a:prstDash val="solid"/>
          </a:ln>
        </p:spPr>
        <p:txBody>
          <a:bodyPr anchor="ctr"/>
          <a:lstStyle/>
          <a:p>
            <a:pPr algn="l">
              <a:defRPr sz="675" b="1">
                <a:solidFill>
                  <a:srgbClr val="8FA68F"/>
                </a:solidFill>
                <a:latin typeface="Aptos"/>
                <a:ea typeface="Aptos"/>
                <a:cs typeface="Aptos"/>
              </a:defRPr>
            </a:pPr>
            <a:r>
              <a:rPr sz="675" b="1" dirty="0">
                <a:solidFill>
                  <a:srgbClr val="8FA68F"/>
                </a:solidFill>
                <a:latin typeface="Aptos"/>
                <a:ea typeface="Aptos"/>
                <a:cs typeface="Aptos"/>
              </a:rPr>
              <a:t>AUSTRALIAN WAR MEMORIAL</a:t>
            </a:r>
          </a:p>
        </p:txBody>
      </p:sp>
      <p:sp>
        <p:nvSpPr>
          <p:cNvPr id="54" name="Rectangle 53">
            <a:extLst>
              <a:ext uri="{FF2B5EF4-FFF2-40B4-BE49-F238E27FC236}">
                <a16:creationId xmlns:a16="http://schemas.microsoft.com/office/drawing/2014/main" id="{E833BA8D-992A-4390-BEA9-77A066278AF5}"/>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315D43"/>
                </a:solidFill>
                <a:latin typeface="Aptos"/>
                <a:ea typeface="Aptos"/>
                <a:cs typeface="Aptos"/>
              </a:defRPr>
            </a:pPr>
            <a:r>
              <a:rPr sz="638" b="0">
                <a:solidFill>
                  <a:srgbClr val="315D43"/>
                </a:solidFill>
                <a:latin typeface="Aptos"/>
                <a:ea typeface="Aptos"/>
                <a:cs typeface="Aptos"/>
              </a:rPr>
              <a:t>Sources: navy.gov.au; Huey Vets / 135th AHC; AWM NAVY19683 and NAVY21102</a:t>
            </a:r>
          </a:p>
        </p:txBody>
      </p:sp>
    </p:spTree>
    <p:extLst>
      <p:ext uri="{BB962C8B-B14F-4D97-AF65-F5344CB8AC3E}">
        <p14:creationId xmlns:p14="http://schemas.microsoft.com/office/powerpoint/2010/main" val="1844526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7392D"/>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B1C3A17-BB6E-4C07-927E-EFBC758816EC}"/>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39581DB5-0176-4243-913F-F211C76CEE6A}"/>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B8A56F"/>
                </a:solidFill>
                <a:latin typeface="Aptos"/>
                <a:ea typeface="Aptos"/>
                <a:cs typeface="Aptos"/>
              </a:defRPr>
            </a:pPr>
            <a:r>
              <a:rPr sz="975" b="1">
                <a:solidFill>
                  <a:srgbClr val="B8A56F"/>
                </a:solidFill>
                <a:latin typeface="Aptos"/>
                <a:ea typeface="Aptos"/>
                <a:cs typeface="Aptos"/>
              </a:rPr>
              <a:t>COMBAT REALITY</a:t>
            </a:r>
          </a:p>
        </p:txBody>
      </p:sp>
      <p:sp>
        <p:nvSpPr>
          <p:cNvPr id="3" name="Rectangle 2">
            <a:extLst>
              <a:ext uri="{FF2B5EF4-FFF2-40B4-BE49-F238E27FC236}">
                <a16:creationId xmlns:a16="http://schemas.microsoft.com/office/drawing/2014/main" id="{2091DE69-9653-4ED6-B8A7-C48DF6D4429F}"/>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B8A56F"/>
                </a:solidFill>
                <a:latin typeface="Aptos Display"/>
                <a:ea typeface="Aptos Display"/>
                <a:cs typeface="Aptos Display"/>
              </a:defRPr>
            </a:pPr>
            <a:r>
              <a:rPr sz="975" b="1">
                <a:solidFill>
                  <a:srgbClr val="B8A56F"/>
                </a:solidFill>
                <a:latin typeface="Aptos Display"/>
                <a:ea typeface="Aptos Display"/>
                <a:cs typeface="Aptos Display"/>
              </a:rPr>
              <a:t>08</a:t>
            </a:r>
          </a:p>
        </p:txBody>
      </p:sp>
      <p:sp>
        <p:nvSpPr>
          <p:cNvPr id="4" name="Rectangle 3">
            <a:extLst>
              <a:ext uri="{FF2B5EF4-FFF2-40B4-BE49-F238E27FC236}">
                <a16:creationId xmlns:a16="http://schemas.microsoft.com/office/drawing/2014/main" id="{3DD0DF2C-14B2-4B77-8D00-CACF4485D03B}"/>
              </a:ext>
            </a:extLst>
          </p:cNvPr>
          <p:cNvSpPr>
            <a:spLocks noGrp="1"/>
          </p:cNvSpPr>
          <p:nvPr/>
        </p:nvSpPr>
        <p:spPr>
          <a:xfrm>
            <a:off x="533400" y="6343650"/>
            <a:ext cx="11125200" cy="9525"/>
          </a:xfrm>
          <a:prstGeom prst="rect">
            <a:avLst/>
          </a:prstGeom>
          <a:solidFill>
            <a:srgbClr val="315D43"/>
          </a:solidFill>
          <a:ln w="0">
            <a:solidFill>
              <a:srgbClr val="315D43"/>
            </a:solidFill>
            <a:prstDash val="solid"/>
          </a:ln>
        </p:spPr>
        <p:txBody>
          <a:bodyPr/>
          <a:lstStyle/>
          <a:p>
            <a:endParaRPr lang="en-AU"/>
          </a:p>
        </p:txBody>
      </p:sp>
      <p:sp>
        <p:nvSpPr>
          <p:cNvPr id="5" name="Rectangle 4">
            <a:extLst>
              <a:ext uri="{FF2B5EF4-FFF2-40B4-BE49-F238E27FC236}">
                <a16:creationId xmlns:a16="http://schemas.microsoft.com/office/drawing/2014/main" id="{BC47D5D3-6946-464F-82F6-6ABC407B3141}"/>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E9DFC6"/>
                </a:solidFill>
                <a:latin typeface="Georgia"/>
                <a:ea typeface="Georgia"/>
                <a:cs typeface="Georgia"/>
              </a:defRPr>
            </a:pPr>
            <a:r>
              <a:rPr sz="2850" b="1">
                <a:solidFill>
                  <a:srgbClr val="E9DFC6"/>
                </a:solidFill>
                <a:latin typeface="Georgia"/>
                <a:ea typeface="Georgia"/>
                <a:cs typeface="Georgia"/>
              </a:rPr>
              <a:t>“Get the bloody job done” was operational, not theatrical.</a:t>
            </a:r>
          </a:p>
        </p:txBody>
      </p:sp>
      <p:sp>
        <p:nvSpPr>
          <p:cNvPr id="6" name="Rectangle 5">
            <a:extLst>
              <a:ext uri="{FF2B5EF4-FFF2-40B4-BE49-F238E27FC236}">
                <a16:creationId xmlns:a16="http://schemas.microsoft.com/office/drawing/2014/main" id="{B8C5254E-8FAE-45DB-AA05-FCDB7F3A6B1F}"/>
              </a:ext>
            </a:extLst>
          </p:cNvPr>
          <p:cNvSpPr>
            <a:spLocks noGrp="1"/>
          </p:cNvSpPr>
          <p:nvPr/>
        </p:nvSpPr>
        <p:spPr>
          <a:xfrm>
            <a:off x="552450" y="1676400"/>
            <a:ext cx="5905500" cy="247650"/>
          </a:xfrm>
          <a:prstGeom prst="rect">
            <a:avLst/>
          </a:prstGeom>
          <a:noFill/>
          <a:ln w="0">
            <a:noFill/>
            <a:prstDash val="solid"/>
          </a:ln>
        </p:spPr>
        <p:txBody>
          <a:bodyPr anchor="ctr"/>
          <a:lstStyle/>
          <a:p>
            <a:pPr algn="l">
              <a:defRPr sz="975" b="1">
                <a:solidFill>
                  <a:srgbClr val="B65C3A"/>
                </a:solidFill>
                <a:latin typeface="Aptos"/>
                <a:ea typeface="Aptos"/>
                <a:cs typeface="Aptos"/>
              </a:defRPr>
            </a:pPr>
            <a:r>
              <a:rPr sz="975" b="1">
                <a:solidFill>
                  <a:srgbClr val="B65C3A"/>
                </a:solidFill>
                <a:latin typeface="Aptos"/>
                <a:ea typeface="Aptos"/>
                <a:cs typeface="Aptos"/>
              </a:rPr>
              <a:t>SUB-LIEUTENANT ANDY PERRY  /  NIGHT MISSION</a:t>
            </a:r>
          </a:p>
        </p:txBody>
      </p:sp>
      <p:sp>
        <p:nvSpPr>
          <p:cNvPr id="7" name="Rectangle 6">
            <a:extLst>
              <a:ext uri="{FF2B5EF4-FFF2-40B4-BE49-F238E27FC236}">
                <a16:creationId xmlns:a16="http://schemas.microsoft.com/office/drawing/2014/main" id="{B228BEFE-B165-4651-9FAB-820A69719433}"/>
              </a:ext>
            </a:extLst>
          </p:cNvPr>
          <p:cNvSpPr>
            <a:spLocks noGrp="1"/>
          </p:cNvSpPr>
          <p:nvPr/>
        </p:nvSpPr>
        <p:spPr>
          <a:xfrm>
            <a:off x="552450" y="2095500"/>
            <a:ext cx="6667500" cy="1238250"/>
          </a:xfrm>
          <a:prstGeom prst="rect">
            <a:avLst/>
          </a:prstGeom>
          <a:noFill/>
          <a:ln w="0">
            <a:noFill/>
            <a:prstDash val="solid"/>
          </a:ln>
        </p:spPr>
        <p:txBody>
          <a:bodyPr anchor="ctr"/>
          <a:lstStyle/>
          <a:p>
            <a:pPr algn="l">
              <a:defRPr sz="2550" b="1">
                <a:solidFill>
                  <a:srgbClr val="E9DFC6"/>
                </a:solidFill>
                <a:latin typeface="Georgia"/>
                <a:ea typeface="Georgia"/>
                <a:cs typeface="Georgia"/>
              </a:defRPr>
            </a:pPr>
            <a:r>
              <a:rPr sz="2550" b="1">
                <a:solidFill>
                  <a:srgbClr val="E9DFC6"/>
                </a:solidFill>
                <a:latin typeface="Georgia"/>
                <a:ea typeface="Georgia"/>
                <a:cs typeface="Georgia"/>
              </a:rPr>
              <a:t>“We took our first hit at about 150 metres. It came in under the seat.”</a:t>
            </a:r>
          </a:p>
        </p:txBody>
      </p:sp>
      <p:sp>
        <p:nvSpPr>
          <p:cNvPr id="8" name="Rectangle 7">
            <a:extLst>
              <a:ext uri="{FF2B5EF4-FFF2-40B4-BE49-F238E27FC236}">
                <a16:creationId xmlns:a16="http://schemas.microsoft.com/office/drawing/2014/main" id="{EBBF6437-4BD2-40C2-BFA5-1DD0337732B9}"/>
              </a:ext>
            </a:extLst>
          </p:cNvPr>
          <p:cNvSpPr>
            <a:spLocks noGrp="1"/>
          </p:cNvSpPr>
          <p:nvPr/>
        </p:nvSpPr>
        <p:spPr>
          <a:xfrm>
            <a:off x="552450" y="3562350"/>
            <a:ext cx="6667500" cy="1009650"/>
          </a:xfrm>
          <a:prstGeom prst="rect">
            <a:avLst/>
          </a:prstGeom>
          <a:noFill/>
          <a:ln w="0">
            <a:noFill/>
            <a:prstDash val="solid"/>
          </a:ln>
        </p:spPr>
        <p:txBody>
          <a:bodyPr anchor="ctr"/>
          <a:lstStyle/>
          <a:p>
            <a:pPr algn="l">
              <a:defRPr sz="1425" b="0">
                <a:solidFill>
                  <a:srgbClr val="F6F0E1"/>
                </a:solidFill>
                <a:latin typeface="Aptos"/>
                <a:ea typeface="Aptos"/>
                <a:cs typeface="Aptos"/>
              </a:defRPr>
            </a:pPr>
            <a:r>
              <a:rPr sz="1425" b="0">
                <a:solidFill>
                  <a:srgbClr val="F6F0E1"/>
                </a:solidFill>
                <a:latin typeface="Aptos"/>
                <a:ea typeface="Aptos"/>
                <a:cs typeface="Aptos"/>
              </a:rPr>
              <a:t>A bullet then came through the windshield. Wounded and flying a badly damaged UH-1, Perry completed three more landings before nursing the aircraft back to base.</a:t>
            </a:r>
          </a:p>
        </p:txBody>
      </p:sp>
      <p:sp>
        <p:nvSpPr>
          <p:cNvPr id="9" name="Rectangle 8">
            <a:extLst>
              <a:ext uri="{FF2B5EF4-FFF2-40B4-BE49-F238E27FC236}">
                <a16:creationId xmlns:a16="http://schemas.microsoft.com/office/drawing/2014/main" id="{49A157E3-056A-478D-B840-FC6AAA08B746}"/>
              </a:ext>
            </a:extLst>
          </p:cNvPr>
          <p:cNvSpPr>
            <a:spLocks noGrp="1"/>
          </p:cNvSpPr>
          <p:nvPr/>
        </p:nvSpPr>
        <p:spPr>
          <a:xfrm>
            <a:off x="552450" y="4819650"/>
            <a:ext cx="6667500" cy="19050"/>
          </a:xfrm>
          <a:prstGeom prst="rect">
            <a:avLst/>
          </a:prstGeom>
          <a:solidFill>
            <a:srgbClr val="315D43"/>
          </a:solidFill>
          <a:ln w="0">
            <a:solidFill>
              <a:srgbClr val="315D43"/>
            </a:solidFill>
            <a:prstDash val="solid"/>
          </a:ln>
        </p:spPr>
        <p:txBody>
          <a:bodyPr/>
          <a:lstStyle/>
          <a:p>
            <a:endParaRPr lang="en-AU"/>
          </a:p>
        </p:txBody>
      </p:sp>
      <p:sp>
        <p:nvSpPr>
          <p:cNvPr id="10" name="Rectangle 9">
            <a:extLst>
              <a:ext uri="{FF2B5EF4-FFF2-40B4-BE49-F238E27FC236}">
                <a16:creationId xmlns:a16="http://schemas.microsoft.com/office/drawing/2014/main" id="{7B418855-D088-4100-94B8-2DAC72AFB418}"/>
              </a:ext>
            </a:extLst>
          </p:cNvPr>
          <p:cNvSpPr>
            <a:spLocks noGrp="1"/>
          </p:cNvSpPr>
          <p:nvPr/>
        </p:nvSpPr>
        <p:spPr>
          <a:xfrm>
            <a:off x="552450" y="5048250"/>
            <a:ext cx="381000" cy="238125"/>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01</a:t>
            </a:r>
          </a:p>
        </p:txBody>
      </p:sp>
      <p:sp>
        <p:nvSpPr>
          <p:cNvPr id="11" name="Rectangle 10">
            <a:extLst>
              <a:ext uri="{FF2B5EF4-FFF2-40B4-BE49-F238E27FC236}">
                <a16:creationId xmlns:a16="http://schemas.microsoft.com/office/drawing/2014/main" id="{96034706-CB6C-47F5-8654-1DD6F0988AF0}"/>
              </a:ext>
            </a:extLst>
          </p:cNvPr>
          <p:cNvSpPr>
            <a:spLocks noGrp="1"/>
          </p:cNvSpPr>
          <p:nvPr/>
        </p:nvSpPr>
        <p:spPr>
          <a:xfrm>
            <a:off x="552450" y="5324475"/>
            <a:ext cx="1371600" cy="228600"/>
          </a:xfrm>
          <a:prstGeom prst="rect">
            <a:avLst/>
          </a:prstGeom>
          <a:noFill/>
          <a:ln w="0">
            <a:noFill/>
            <a:prstDash val="solid"/>
          </a:ln>
        </p:spPr>
        <p:txBody>
          <a:bodyPr anchor="ctr"/>
          <a:lstStyle/>
          <a:p>
            <a:pPr algn="l">
              <a:defRPr sz="1050" b="1">
                <a:solidFill>
                  <a:srgbClr val="B8A56F"/>
                </a:solidFill>
                <a:latin typeface="Aptos"/>
                <a:ea typeface="Aptos"/>
                <a:cs typeface="Aptos"/>
              </a:defRPr>
            </a:pPr>
            <a:r>
              <a:rPr sz="1050" b="1">
                <a:solidFill>
                  <a:srgbClr val="B8A56F"/>
                </a:solidFill>
                <a:latin typeface="Aptos"/>
                <a:ea typeface="Aptos"/>
                <a:cs typeface="Aptos"/>
              </a:rPr>
              <a:t>LEAD</a:t>
            </a:r>
          </a:p>
        </p:txBody>
      </p:sp>
      <p:sp>
        <p:nvSpPr>
          <p:cNvPr id="12" name="Rectangle 11">
            <a:extLst>
              <a:ext uri="{FF2B5EF4-FFF2-40B4-BE49-F238E27FC236}">
                <a16:creationId xmlns:a16="http://schemas.microsoft.com/office/drawing/2014/main" id="{D460107F-FDF1-494C-9A56-0BF92DF2C362}"/>
              </a:ext>
            </a:extLst>
          </p:cNvPr>
          <p:cNvSpPr>
            <a:spLocks noGrp="1"/>
          </p:cNvSpPr>
          <p:nvPr/>
        </p:nvSpPr>
        <p:spPr>
          <a:xfrm>
            <a:off x="552450" y="5581650"/>
            <a:ext cx="1428750" cy="361950"/>
          </a:xfrm>
          <a:prstGeom prst="rect">
            <a:avLst/>
          </a:prstGeom>
          <a:noFill/>
          <a:ln w="0">
            <a:noFill/>
            <a:prstDash val="solid"/>
          </a:ln>
        </p:spPr>
        <p:txBody>
          <a:bodyPr anchor="ctr"/>
          <a:lstStyle/>
          <a:p>
            <a:pPr algn="l">
              <a:defRPr sz="900" b="0">
                <a:solidFill>
                  <a:srgbClr val="8FA68F"/>
                </a:solidFill>
                <a:latin typeface="Aptos"/>
                <a:ea typeface="Aptos"/>
                <a:cs typeface="Aptos"/>
              </a:defRPr>
            </a:pPr>
            <a:r>
              <a:rPr sz="900" b="0">
                <a:solidFill>
                  <a:srgbClr val="8FA68F"/>
                </a:solidFill>
                <a:latin typeface="Aptos"/>
                <a:ea typeface="Aptos"/>
                <a:cs typeface="Aptos"/>
              </a:rPr>
              <a:t>Nine-aircraft formation</a:t>
            </a:r>
          </a:p>
        </p:txBody>
      </p:sp>
      <p:sp>
        <p:nvSpPr>
          <p:cNvPr id="13" name="Rectangle 12">
            <a:extLst>
              <a:ext uri="{FF2B5EF4-FFF2-40B4-BE49-F238E27FC236}">
                <a16:creationId xmlns:a16="http://schemas.microsoft.com/office/drawing/2014/main" id="{2FFEF629-9B89-4C49-9F85-013ED93F650A}"/>
              </a:ext>
            </a:extLst>
          </p:cNvPr>
          <p:cNvSpPr>
            <a:spLocks noGrp="1"/>
          </p:cNvSpPr>
          <p:nvPr/>
        </p:nvSpPr>
        <p:spPr>
          <a:xfrm>
            <a:off x="2247900" y="5048250"/>
            <a:ext cx="381000" cy="238125"/>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02</a:t>
            </a:r>
          </a:p>
        </p:txBody>
      </p:sp>
      <p:sp>
        <p:nvSpPr>
          <p:cNvPr id="14" name="Rectangle 13">
            <a:extLst>
              <a:ext uri="{FF2B5EF4-FFF2-40B4-BE49-F238E27FC236}">
                <a16:creationId xmlns:a16="http://schemas.microsoft.com/office/drawing/2014/main" id="{AF1FED15-8741-42B6-B98F-82434203BAB1}"/>
              </a:ext>
            </a:extLst>
          </p:cNvPr>
          <p:cNvSpPr>
            <a:spLocks noGrp="1"/>
          </p:cNvSpPr>
          <p:nvPr/>
        </p:nvSpPr>
        <p:spPr>
          <a:xfrm>
            <a:off x="2247900" y="5324475"/>
            <a:ext cx="1371600" cy="228600"/>
          </a:xfrm>
          <a:prstGeom prst="rect">
            <a:avLst/>
          </a:prstGeom>
          <a:noFill/>
          <a:ln w="0">
            <a:noFill/>
            <a:prstDash val="solid"/>
          </a:ln>
        </p:spPr>
        <p:txBody>
          <a:bodyPr anchor="ctr"/>
          <a:lstStyle/>
          <a:p>
            <a:pPr algn="l">
              <a:defRPr sz="1050" b="1">
                <a:solidFill>
                  <a:srgbClr val="B8A56F"/>
                </a:solidFill>
                <a:latin typeface="Aptos"/>
                <a:ea typeface="Aptos"/>
                <a:cs typeface="Aptos"/>
              </a:defRPr>
            </a:pPr>
            <a:r>
              <a:rPr sz="1050" b="1">
                <a:solidFill>
                  <a:srgbClr val="B8A56F"/>
                </a:solidFill>
                <a:latin typeface="Aptos"/>
                <a:ea typeface="Aptos"/>
                <a:cs typeface="Aptos"/>
              </a:rPr>
              <a:t>HIT</a:t>
            </a:r>
          </a:p>
        </p:txBody>
      </p:sp>
      <p:sp>
        <p:nvSpPr>
          <p:cNvPr id="15" name="Rectangle 14">
            <a:extLst>
              <a:ext uri="{FF2B5EF4-FFF2-40B4-BE49-F238E27FC236}">
                <a16:creationId xmlns:a16="http://schemas.microsoft.com/office/drawing/2014/main" id="{0F775446-A4C1-40F9-B1B1-ED17CD40F0C1}"/>
              </a:ext>
            </a:extLst>
          </p:cNvPr>
          <p:cNvSpPr>
            <a:spLocks noGrp="1"/>
          </p:cNvSpPr>
          <p:nvPr/>
        </p:nvSpPr>
        <p:spPr>
          <a:xfrm>
            <a:off x="2247900" y="5581650"/>
            <a:ext cx="1428750" cy="361950"/>
          </a:xfrm>
          <a:prstGeom prst="rect">
            <a:avLst/>
          </a:prstGeom>
          <a:noFill/>
          <a:ln w="0">
            <a:noFill/>
            <a:prstDash val="solid"/>
          </a:ln>
        </p:spPr>
        <p:txBody>
          <a:bodyPr anchor="ctr"/>
          <a:lstStyle/>
          <a:p>
            <a:pPr algn="l">
              <a:defRPr sz="900" b="0">
                <a:solidFill>
                  <a:srgbClr val="8FA68F"/>
                </a:solidFill>
                <a:latin typeface="Aptos"/>
                <a:ea typeface="Aptos"/>
                <a:cs typeface="Aptos"/>
              </a:defRPr>
            </a:pPr>
            <a:r>
              <a:rPr sz="900" b="0">
                <a:solidFill>
                  <a:srgbClr val="8FA68F"/>
                </a:solidFill>
                <a:latin typeface="Aptos"/>
                <a:ea typeface="Aptos"/>
                <a:cs typeface="Aptos"/>
              </a:rPr>
              <a:t>Heavy machine-gun fire</a:t>
            </a:r>
          </a:p>
        </p:txBody>
      </p:sp>
      <p:sp>
        <p:nvSpPr>
          <p:cNvPr id="16" name="Rectangle 15">
            <a:extLst>
              <a:ext uri="{FF2B5EF4-FFF2-40B4-BE49-F238E27FC236}">
                <a16:creationId xmlns:a16="http://schemas.microsoft.com/office/drawing/2014/main" id="{F965F9B9-F6F0-4550-9747-916356457668}"/>
              </a:ext>
            </a:extLst>
          </p:cNvPr>
          <p:cNvSpPr>
            <a:spLocks noGrp="1"/>
          </p:cNvSpPr>
          <p:nvPr/>
        </p:nvSpPr>
        <p:spPr>
          <a:xfrm>
            <a:off x="3943350" y="5048250"/>
            <a:ext cx="381000" cy="238125"/>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03</a:t>
            </a:r>
          </a:p>
        </p:txBody>
      </p:sp>
      <p:sp>
        <p:nvSpPr>
          <p:cNvPr id="17" name="Rectangle 16">
            <a:extLst>
              <a:ext uri="{FF2B5EF4-FFF2-40B4-BE49-F238E27FC236}">
                <a16:creationId xmlns:a16="http://schemas.microsoft.com/office/drawing/2014/main" id="{6A1ABC8C-D3C6-4EC2-AD3D-6B52587222AF}"/>
              </a:ext>
            </a:extLst>
          </p:cNvPr>
          <p:cNvSpPr>
            <a:spLocks noGrp="1"/>
          </p:cNvSpPr>
          <p:nvPr/>
        </p:nvSpPr>
        <p:spPr>
          <a:xfrm>
            <a:off x="3943350" y="5324475"/>
            <a:ext cx="1371600" cy="228600"/>
          </a:xfrm>
          <a:prstGeom prst="rect">
            <a:avLst/>
          </a:prstGeom>
          <a:noFill/>
          <a:ln w="0">
            <a:noFill/>
            <a:prstDash val="solid"/>
          </a:ln>
        </p:spPr>
        <p:txBody>
          <a:bodyPr anchor="ctr"/>
          <a:lstStyle/>
          <a:p>
            <a:pPr algn="l">
              <a:defRPr sz="1050" b="1">
                <a:solidFill>
                  <a:srgbClr val="B8A56F"/>
                </a:solidFill>
                <a:latin typeface="Aptos"/>
                <a:ea typeface="Aptos"/>
                <a:cs typeface="Aptos"/>
              </a:defRPr>
            </a:pPr>
            <a:r>
              <a:rPr sz="1050" b="1">
                <a:solidFill>
                  <a:srgbClr val="B8A56F"/>
                </a:solidFill>
                <a:latin typeface="Aptos"/>
                <a:ea typeface="Aptos"/>
                <a:cs typeface="Aptos"/>
              </a:rPr>
              <a:t>RETURN</a:t>
            </a:r>
          </a:p>
        </p:txBody>
      </p:sp>
      <p:sp>
        <p:nvSpPr>
          <p:cNvPr id="18" name="Rectangle 17">
            <a:extLst>
              <a:ext uri="{FF2B5EF4-FFF2-40B4-BE49-F238E27FC236}">
                <a16:creationId xmlns:a16="http://schemas.microsoft.com/office/drawing/2014/main" id="{39A441C4-7FF8-4CD2-BBEC-74FBA17A6042}"/>
              </a:ext>
            </a:extLst>
          </p:cNvPr>
          <p:cNvSpPr>
            <a:spLocks noGrp="1"/>
          </p:cNvSpPr>
          <p:nvPr/>
        </p:nvSpPr>
        <p:spPr>
          <a:xfrm>
            <a:off x="3943350" y="5581650"/>
            <a:ext cx="1428750" cy="361950"/>
          </a:xfrm>
          <a:prstGeom prst="rect">
            <a:avLst/>
          </a:prstGeom>
          <a:noFill/>
          <a:ln w="0">
            <a:noFill/>
            <a:prstDash val="solid"/>
          </a:ln>
        </p:spPr>
        <p:txBody>
          <a:bodyPr anchor="ctr"/>
          <a:lstStyle/>
          <a:p>
            <a:pPr algn="l">
              <a:defRPr sz="900" b="0">
                <a:solidFill>
                  <a:srgbClr val="8FA68F"/>
                </a:solidFill>
                <a:latin typeface="Aptos"/>
                <a:ea typeface="Aptos"/>
                <a:cs typeface="Aptos"/>
              </a:defRPr>
            </a:pPr>
            <a:r>
              <a:rPr sz="900" b="0">
                <a:solidFill>
                  <a:srgbClr val="8FA68F"/>
                </a:solidFill>
                <a:latin typeface="Aptos"/>
                <a:ea typeface="Aptos"/>
                <a:cs typeface="Aptos"/>
              </a:rPr>
              <a:t>Three more landings</a:t>
            </a:r>
          </a:p>
        </p:txBody>
      </p:sp>
      <p:sp>
        <p:nvSpPr>
          <p:cNvPr id="19" name="Rectangle 18">
            <a:extLst>
              <a:ext uri="{FF2B5EF4-FFF2-40B4-BE49-F238E27FC236}">
                <a16:creationId xmlns:a16="http://schemas.microsoft.com/office/drawing/2014/main" id="{25B9DCC7-24D6-4BC5-890B-14D3F6539EE3}"/>
              </a:ext>
            </a:extLst>
          </p:cNvPr>
          <p:cNvSpPr>
            <a:spLocks noGrp="1"/>
          </p:cNvSpPr>
          <p:nvPr/>
        </p:nvSpPr>
        <p:spPr>
          <a:xfrm>
            <a:off x="5638800" y="5048250"/>
            <a:ext cx="381000" cy="238125"/>
          </a:xfrm>
          <a:prstGeom prst="rect">
            <a:avLst/>
          </a:prstGeom>
          <a:noFill/>
          <a:ln w="0">
            <a:noFill/>
            <a:prstDash val="solid"/>
          </a:ln>
        </p:spPr>
        <p:txBody>
          <a:bodyPr anchor="ctr"/>
          <a:lstStyle/>
          <a:p>
            <a:pPr algn="l">
              <a:defRPr sz="1050" b="1">
                <a:solidFill>
                  <a:srgbClr val="B65C3A"/>
                </a:solidFill>
                <a:latin typeface="Aptos Display"/>
                <a:ea typeface="Aptos Display"/>
                <a:cs typeface="Aptos Display"/>
              </a:defRPr>
            </a:pPr>
            <a:r>
              <a:rPr sz="1050" b="1">
                <a:solidFill>
                  <a:srgbClr val="B65C3A"/>
                </a:solidFill>
                <a:latin typeface="Aptos Display"/>
                <a:ea typeface="Aptos Display"/>
                <a:cs typeface="Aptos Display"/>
              </a:rPr>
              <a:t>04</a:t>
            </a:r>
          </a:p>
        </p:txBody>
      </p:sp>
      <p:sp>
        <p:nvSpPr>
          <p:cNvPr id="20" name="Rectangle 19">
            <a:extLst>
              <a:ext uri="{FF2B5EF4-FFF2-40B4-BE49-F238E27FC236}">
                <a16:creationId xmlns:a16="http://schemas.microsoft.com/office/drawing/2014/main" id="{6F5859F4-D6D5-4CB9-84E1-1998052B71E4}"/>
              </a:ext>
            </a:extLst>
          </p:cNvPr>
          <p:cNvSpPr>
            <a:spLocks noGrp="1"/>
          </p:cNvSpPr>
          <p:nvPr/>
        </p:nvSpPr>
        <p:spPr>
          <a:xfrm>
            <a:off x="5638800" y="5324475"/>
            <a:ext cx="1371600" cy="228600"/>
          </a:xfrm>
          <a:prstGeom prst="rect">
            <a:avLst/>
          </a:prstGeom>
          <a:noFill/>
          <a:ln w="0">
            <a:noFill/>
            <a:prstDash val="solid"/>
          </a:ln>
        </p:spPr>
        <p:txBody>
          <a:bodyPr anchor="ctr"/>
          <a:lstStyle/>
          <a:p>
            <a:pPr algn="l">
              <a:defRPr sz="1050" b="1">
                <a:solidFill>
                  <a:srgbClr val="B8A56F"/>
                </a:solidFill>
                <a:latin typeface="Aptos"/>
                <a:ea typeface="Aptos"/>
                <a:cs typeface="Aptos"/>
              </a:defRPr>
            </a:pPr>
            <a:r>
              <a:rPr sz="1050" b="1">
                <a:solidFill>
                  <a:srgbClr val="B8A56F"/>
                </a:solidFill>
                <a:latin typeface="Aptos"/>
                <a:ea typeface="Aptos"/>
                <a:cs typeface="Aptos"/>
              </a:rPr>
              <a:t>SURVIVE</a:t>
            </a:r>
          </a:p>
        </p:txBody>
      </p:sp>
      <p:sp>
        <p:nvSpPr>
          <p:cNvPr id="21" name="Rectangle 20">
            <a:extLst>
              <a:ext uri="{FF2B5EF4-FFF2-40B4-BE49-F238E27FC236}">
                <a16:creationId xmlns:a16="http://schemas.microsoft.com/office/drawing/2014/main" id="{C09464FD-4FA7-4616-A9FD-D81A0BFAA08C}"/>
              </a:ext>
            </a:extLst>
          </p:cNvPr>
          <p:cNvSpPr>
            <a:spLocks noGrp="1"/>
          </p:cNvSpPr>
          <p:nvPr/>
        </p:nvSpPr>
        <p:spPr>
          <a:xfrm>
            <a:off x="5638800" y="5581650"/>
            <a:ext cx="1428750" cy="361950"/>
          </a:xfrm>
          <a:prstGeom prst="rect">
            <a:avLst/>
          </a:prstGeom>
          <a:noFill/>
          <a:ln w="0">
            <a:noFill/>
            <a:prstDash val="solid"/>
          </a:ln>
        </p:spPr>
        <p:txBody>
          <a:bodyPr anchor="ctr"/>
          <a:lstStyle/>
          <a:p>
            <a:pPr algn="l">
              <a:defRPr sz="900" b="0">
                <a:solidFill>
                  <a:srgbClr val="8FA68F"/>
                </a:solidFill>
                <a:latin typeface="Aptos"/>
                <a:ea typeface="Aptos"/>
                <a:cs typeface="Aptos"/>
              </a:defRPr>
            </a:pPr>
            <a:r>
              <a:rPr sz="900" b="0">
                <a:solidFill>
                  <a:srgbClr val="8FA68F"/>
                </a:solidFill>
                <a:latin typeface="Aptos"/>
                <a:ea typeface="Aptos"/>
                <a:cs typeface="Aptos"/>
              </a:rPr>
              <a:t>Aircraft written off</a:t>
            </a:r>
          </a:p>
        </p:txBody>
      </p:sp>
      <p:sp>
        <p:nvSpPr>
          <p:cNvPr id="22" name="Rectangle 21">
            <a:extLst>
              <a:ext uri="{FF2B5EF4-FFF2-40B4-BE49-F238E27FC236}">
                <a16:creationId xmlns:a16="http://schemas.microsoft.com/office/drawing/2014/main" id="{393E1D9D-7BA0-48DF-8EA8-3D622D40C177}"/>
              </a:ext>
            </a:extLst>
          </p:cNvPr>
          <p:cNvSpPr>
            <a:spLocks noGrp="1"/>
          </p:cNvSpPr>
          <p:nvPr/>
        </p:nvSpPr>
        <p:spPr>
          <a:xfrm>
            <a:off x="7848600" y="1733550"/>
            <a:ext cx="3810000" cy="4114800"/>
          </a:xfrm>
          <a:prstGeom prst="rect">
            <a:avLst/>
          </a:prstGeom>
          <a:solidFill>
            <a:srgbClr val="0C1712"/>
          </a:solidFill>
          <a:ln w="0">
            <a:solidFill>
              <a:srgbClr val="0C1712"/>
            </a:solidFill>
            <a:prstDash val="solid"/>
          </a:ln>
        </p:spPr>
        <p:txBody>
          <a:bodyPr/>
          <a:lstStyle/>
          <a:p>
            <a:endParaRPr lang="en-AU"/>
          </a:p>
        </p:txBody>
      </p:sp>
      <p:sp>
        <p:nvSpPr>
          <p:cNvPr id="23" name="Rectangle 22">
            <a:extLst>
              <a:ext uri="{FF2B5EF4-FFF2-40B4-BE49-F238E27FC236}">
                <a16:creationId xmlns:a16="http://schemas.microsoft.com/office/drawing/2014/main" id="{A3276692-747C-44C8-826C-454D746B0DAD}"/>
              </a:ext>
            </a:extLst>
          </p:cNvPr>
          <p:cNvSpPr>
            <a:spLocks noGrp="1"/>
          </p:cNvSpPr>
          <p:nvPr/>
        </p:nvSpPr>
        <p:spPr>
          <a:xfrm>
            <a:off x="8115300" y="1962150"/>
            <a:ext cx="1238250" cy="1066800"/>
          </a:xfrm>
          <a:prstGeom prst="rect">
            <a:avLst/>
          </a:prstGeom>
          <a:noFill/>
          <a:ln w="0">
            <a:noFill/>
            <a:prstDash val="solid"/>
          </a:ln>
        </p:spPr>
        <p:txBody>
          <a:bodyPr anchor="ctr"/>
          <a:lstStyle/>
          <a:p>
            <a:pPr algn="l">
              <a:defRPr sz="7200" b="1">
                <a:solidFill>
                  <a:srgbClr val="B8A56F"/>
                </a:solidFill>
                <a:latin typeface="Aptos Display"/>
                <a:ea typeface="Aptos Display"/>
                <a:cs typeface="Aptos Display"/>
              </a:defRPr>
            </a:pPr>
            <a:r>
              <a:rPr sz="7200" b="1">
                <a:solidFill>
                  <a:srgbClr val="B8A56F"/>
                </a:solidFill>
                <a:latin typeface="Aptos Display"/>
                <a:ea typeface="Aptos Display"/>
                <a:cs typeface="Aptos Display"/>
              </a:rPr>
              <a:t>8</a:t>
            </a:r>
          </a:p>
        </p:txBody>
      </p:sp>
      <p:sp>
        <p:nvSpPr>
          <p:cNvPr id="24" name="Rectangle 23">
            <a:extLst>
              <a:ext uri="{FF2B5EF4-FFF2-40B4-BE49-F238E27FC236}">
                <a16:creationId xmlns:a16="http://schemas.microsoft.com/office/drawing/2014/main" id="{5F5E4301-BDEE-4C9C-8AB2-6B434B7FAC5D}"/>
              </a:ext>
            </a:extLst>
          </p:cNvPr>
          <p:cNvSpPr>
            <a:spLocks noGrp="1"/>
          </p:cNvSpPr>
          <p:nvPr/>
        </p:nvSpPr>
        <p:spPr>
          <a:xfrm>
            <a:off x="8172450" y="3009900"/>
            <a:ext cx="2190750" cy="552450"/>
          </a:xfrm>
          <a:prstGeom prst="rect">
            <a:avLst/>
          </a:prstGeom>
          <a:noFill/>
          <a:ln w="0">
            <a:noFill/>
            <a:prstDash val="solid"/>
          </a:ln>
        </p:spPr>
        <p:txBody>
          <a:bodyPr anchor="ctr"/>
          <a:lstStyle/>
          <a:p>
            <a:pPr algn="l">
              <a:defRPr sz="1050" b="1">
                <a:solidFill>
                  <a:srgbClr val="E9DFC6"/>
                </a:solidFill>
                <a:latin typeface="Aptos"/>
                <a:ea typeface="Aptos"/>
                <a:cs typeface="Aptos"/>
              </a:defRPr>
            </a:pPr>
            <a:r>
              <a:rPr sz="1050" b="1">
                <a:solidFill>
                  <a:srgbClr val="E9DFC6"/>
                </a:solidFill>
                <a:latin typeface="Aptos"/>
                <a:ea typeface="Aptos"/>
                <a:cs typeface="Aptos"/>
              </a:rPr>
              <a:t>HOURS FLOWN</a:t>
            </a:r>
          </a:p>
          <a:p>
            <a:pPr algn="l">
              <a:defRPr sz="1050" b="1">
                <a:solidFill>
                  <a:srgbClr val="E9DFC6"/>
                </a:solidFill>
                <a:latin typeface="Aptos"/>
                <a:ea typeface="Aptos"/>
                <a:cs typeface="Aptos"/>
              </a:defRPr>
            </a:pPr>
            <a:r>
              <a:rPr sz="1050" b="1">
                <a:solidFill>
                  <a:srgbClr val="E9DFC6"/>
                </a:solidFill>
                <a:latin typeface="Aptos"/>
                <a:ea typeface="Aptos"/>
                <a:cs typeface="Aptos"/>
              </a:rPr>
              <a:t>BEFORE THE CALL</a:t>
            </a:r>
          </a:p>
        </p:txBody>
      </p:sp>
      <p:sp>
        <p:nvSpPr>
          <p:cNvPr id="25" name="Rectangle 24">
            <a:extLst>
              <a:ext uri="{FF2B5EF4-FFF2-40B4-BE49-F238E27FC236}">
                <a16:creationId xmlns:a16="http://schemas.microsoft.com/office/drawing/2014/main" id="{0C911157-D6B3-4DDB-8011-67F2EA59B651}"/>
              </a:ext>
            </a:extLst>
          </p:cNvPr>
          <p:cNvSpPr>
            <a:spLocks noGrp="1"/>
          </p:cNvSpPr>
          <p:nvPr/>
        </p:nvSpPr>
        <p:spPr>
          <a:xfrm>
            <a:off x="8172450" y="3810000"/>
            <a:ext cx="895350" cy="38100"/>
          </a:xfrm>
          <a:prstGeom prst="rect">
            <a:avLst/>
          </a:prstGeom>
          <a:solidFill>
            <a:srgbClr val="B65C3A"/>
          </a:solidFill>
          <a:ln w="0">
            <a:solidFill>
              <a:srgbClr val="B65C3A"/>
            </a:solidFill>
            <a:prstDash val="solid"/>
          </a:ln>
        </p:spPr>
        <p:txBody>
          <a:bodyPr/>
          <a:lstStyle/>
          <a:p>
            <a:endParaRPr lang="en-AU"/>
          </a:p>
        </p:txBody>
      </p:sp>
      <p:sp>
        <p:nvSpPr>
          <p:cNvPr id="26" name="Rectangle 25">
            <a:extLst>
              <a:ext uri="{FF2B5EF4-FFF2-40B4-BE49-F238E27FC236}">
                <a16:creationId xmlns:a16="http://schemas.microsoft.com/office/drawing/2014/main" id="{0AAF9DB8-0BE9-4779-BC66-74C5E4245B28}"/>
              </a:ext>
            </a:extLst>
          </p:cNvPr>
          <p:cNvSpPr>
            <a:spLocks noGrp="1"/>
          </p:cNvSpPr>
          <p:nvPr/>
        </p:nvSpPr>
        <p:spPr>
          <a:xfrm>
            <a:off x="8172450" y="4095750"/>
            <a:ext cx="2952750" cy="1181100"/>
          </a:xfrm>
          <a:prstGeom prst="rect">
            <a:avLst/>
          </a:prstGeom>
          <a:noFill/>
          <a:ln w="0">
            <a:noFill/>
            <a:prstDash val="solid"/>
          </a:ln>
        </p:spPr>
        <p:txBody>
          <a:bodyPr anchor="ctr"/>
          <a:lstStyle/>
          <a:p>
            <a:pPr algn="l">
              <a:defRPr sz="1500" b="1">
                <a:solidFill>
                  <a:srgbClr val="F6F0E1"/>
                </a:solidFill>
                <a:latin typeface="Georgia"/>
                <a:ea typeface="Georgia"/>
                <a:cs typeface="Georgia"/>
              </a:defRPr>
            </a:pPr>
            <a:r>
              <a:rPr sz="1500" b="1">
                <a:solidFill>
                  <a:srgbClr val="F6F0E1"/>
                </a:solidFill>
                <a:latin typeface="Georgia"/>
                <a:ea typeface="Georgia"/>
                <a:cs typeface="Georgia"/>
              </a:rPr>
              <a:t>The vignette captures the EMU method: continue the mission, protect the formation, bring the aircraft home if possible.</a:t>
            </a:r>
          </a:p>
        </p:txBody>
      </p:sp>
      <p:sp>
        <p:nvSpPr>
          <p:cNvPr id="27" name="Rectangle 26">
            <a:extLst>
              <a:ext uri="{FF2B5EF4-FFF2-40B4-BE49-F238E27FC236}">
                <a16:creationId xmlns:a16="http://schemas.microsoft.com/office/drawing/2014/main" id="{BC97B6A7-7528-409E-B7CF-4F438E81B9C6}"/>
              </a:ext>
            </a:extLst>
          </p:cNvPr>
          <p:cNvSpPr>
            <a:spLocks noGrp="1"/>
          </p:cNvSpPr>
          <p:nvPr/>
        </p:nvSpPr>
        <p:spPr>
          <a:xfrm>
            <a:off x="8172450" y="5429250"/>
            <a:ext cx="2476500" cy="190500"/>
          </a:xfrm>
          <a:prstGeom prst="rect">
            <a:avLst/>
          </a:prstGeom>
          <a:noFill/>
          <a:ln w="0">
            <a:noFill/>
            <a:prstDash val="solid"/>
          </a:ln>
        </p:spPr>
        <p:txBody>
          <a:bodyPr anchor="ctr"/>
          <a:lstStyle/>
          <a:p>
            <a:pPr algn="l">
              <a:defRPr sz="750" b="1">
                <a:solidFill>
                  <a:srgbClr val="8FA68F"/>
                </a:solidFill>
                <a:latin typeface="Aptos"/>
                <a:ea typeface="Aptos"/>
                <a:cs typeface="Aptos"/>
              </a:defRPr>
            </a:pPr>
            <a:r>
              <a:rPr sz="750" b="1">
                <a:solidFill>
                  <a:srgbClr val="8FA68F"/>
                </a:solidFill>
                <a:latin typeface="Aptos"/>
                <a:ea typeface="Aptos"/>
                <a:cs typeface="Aptos"/>
              </a:rPr>
              <a:t>AWM / Elizabeth Stewart</a:t>
            </a:r>
          </a:p>
        </p:txBody>
      </p:sp>
      <p:sp>
        <p:nvSpPr>
          <p:cNvPr id="28" name="Rectangle 27">
            <a:extLst>
              <a:ext uri="{FF2B5EF4-FFF2-40B4-BE49-F238E27FC236}">
                <a16:creationId xmlns:a16="http://schemas.microsoft.com/office/drawing/2014/main" id="{27DEC2D7-4D0D-4418-838B-B53051A30BC6}"/>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8FA68F"/>
                </a:solidFill>
                <a:latin typeface="Aptos"/>
                <a:ea typeface="Aptos"/>
                <a:cs typeface="Aptos"/>
              </a:defRPr>
            </a:pPr>
            <a:r>
              <a:rPr sz="638" b="0" dirty="0">
                <a:solidFill>
                  <a:srgbClr val="8FA68F"/>
                </a:solidFill>
                <a:latin typeface="Aptos"/>
                <a:ea typeface="Aptos"/>
                <a:cs typeface="Aptos"/>
              </a:rPr>
              <a:t>Sources: Australian War Memorial, Elizabeth Stewart; Naval Historical Society, “These Gallant Aviators”</a:t>
            </a:r>
          </a:p>
        </p:txBody>
      </p:sp>
    </p:spTree>
    <p:extLst>
      <p:ext uri="{BB962C8B-B14F-4D97-AF65-F5344CB8AC3E}">
        <p14:creationId xmlns:p14="http://schemas.microsoft.com/office/powerpoint/2010/main" val="493680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DFC6"/>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F95BF57-0BC0-4243-B1A8-9A23292E2C99}"/>
              </a:ext>
            </a:extLst>
          </p:cNvPr>
          <p:cNvSpPr>
            <a:spLocks noGrp="1"/>
          </p:cNvSpPr>
          <p:nvPr/>
        </p:nvSpPr>
        <p:spPr>
          <a:xfrm>
            <a:off x="533400" y="419100"/>
            <a:ext cx="514350" cy="38100"/>
          </a:xfrm>
          <a:prstGeom prst="rect">
            <a:avLst/>
          </a:prstGeom>
          <a:solidFill>
            <a:srgbClr val="B65C3A"/>
          </a:solidFill>
          <a:ln w="0">
            <a:solidFill>
              <a:srgbClr val="B65C3A"/>
            </a:solidFill>
            <a:prstDash val="solid"/>
          </a:ln>
        </p:spPr>
        <p:txBody>
          <a:bodyPr/>
          <a:lstStyle/>
          <a:p>
            <a:endParaRPr lang="en-AU"/>
          </a:p>
        </p:txBody>
      </p:sp>
      <p:sp>
        <p:nvSpPr>
          <p:cNvPr id="2" name="Rectangle 1">
            <a:extLst>
              <a:ext uri="{FF2B5EF4-FFF2-40B4-BE49-F238E27FC236}">
                <a16:creationId xmlns:a16="http://schemas.microsoft.com/office/drawing/2014/main" id="{E933C498-1F1D-4FD0-A417-E151CA3C3E18}"/>
              </a:ext>
            </a:extLst>
          </p:cNvPr>
          <p:cNvSpPr>
            <a:spLocks noGrp="1"/>
          </p:cNvSpPr>
          <p:nvPr/>
        </p:nvSpPr>
        <p:spPr>
          <a:xfrm>
            <a:off x="1162050" y="285750"/>
            <a:ext cx="4095750" cy="266700"/>
          </a:xfrm>
          <a:prstGeom prst="rect">
            <a:avLst/>
          </a:prstGeom>
          <a:noFill/>
          <a:ln w="0">
            <a:noFill/>
            <a:prstDash val="solid"/>
          </a:ln>
        </p:spPr>
        <p:txBody>
          <a:bodyPr anchor="ctr"/>
          <a:lstStyle/>
          <a:p>
            <a:pPr algn="l">
              <a:defRPr sz="975" b="1">
                <a:solidFill>
                  <a:srgbClr val="315D43"/>
                </a:solidFill>
                <a:latin typeface="Aptos"/>
                <a:ea typeface="Aptos"/>
                <a:cs typeface="Aptos"/>
              </a:defRPr>
            </a:pPr>
            <a:r>
              <a:rPr sz="975" b="1">
                <a:solidFill>
                  <a:srgbClr val="315D43"/>
                </a:solidFill>
                <a:latin typeface="Aptos"/>
                <a:ea typeface="Aptos"/>
                <a:cs typeface="Aptos"/>
              </a:rPr>
              <a:t>RECORD AND LEGACY</a:t>
            </a:r>
          </a:p>
        </p:txBody>
      </p:sp>
      <p:sp>
        <p:nvSpPr>
          <p:cNvPr id="3" name="Rectangle 2">
            <a:extLst>
              <a:ext uri="{FF2B5EF4-FFF2-40B4-BE49-F238E27FC236}">
                <a16:creationId xmlns:a16="http://schemas.microsoft.com/office/drawing/2014/main" id="{6241EF20-1E00-4024-83E5-3BF2B08BF061}"/>
              </a:ext>
            </a:extLst>
          </p:cNvPr>
          <p:cNvSpPr>
            <a:spLocks noGrp="1"/>
          </p:cNvSpPr>
          <p:nvPr/>
        </p:nvSpPr>
        <p:spPr>
          <a:xfrm>
            <a:off x="11239500" y="295275"/>
            <a:ext cx="400050" cy="285750"/>
          </a:xfrm>
          <a:prstGeom prst="rect">
            <a:avLst/>
          </a:prstGeom>
          <a:noFill/>
          <a:ln w="0">
            <a:noFill/>
            <a:prstDash val="solid"/>
          </a:ln>
        </p:spPr>
        <p:txBody>
          <a:bodyPr anchor="ctr"/>
          <a:lstStyle/>
          <a:p>
            <a:pPr algn="r">
              <a:defRPr sz="975" b="1">
                <a:solidFill>
                  <a:srgbClr val="315D43"/>
                </a:solidFill>
                <a:latin typeface="Aptos Display"/>
                <a:ea typeface="Aptos Display"/>
                <a:cs typeface="Aptos Display"/>
              </a:defRPr>
            </a:pPr>
            <a:r>
              <a:rPr sz="975" b="1">
                <a:solidFill>
                  <a:srgbClr val="315D43"/>
                </a:solidFill>
                <a:latin typeface="Aptos Display"/>
                <a:ea typeface="Aptos Display"/>
                <a:cs typeface="Aptos Display"/>
              </a:rPr>
              <a:t>09</a:t>
            </a:r>
          </a:p>
        </p:txBody>
      </p:sp>
      <p:sp>
        <p:nvSpPr>
          <p:cNvPr id="4" name="Rectangle 3">
            <a:extLst>
              <a:ext uri="{FF2B5EF4-FFF2-40B4-BE49-F238E27FC236}">
                <a16:creationId xmlns:a16="http://schemas.microsoft.com/office/drawing/2014/main" id="{98DADD67-F561-4367-82EA-243D7B06B1C5}"/>
              </a:ext>
            </a:extLst>
          </p:cNvPr>
          <p:cNvSpPr>
            <a:spLocks noGrp="1"/>
          </p:cNvSpPr>
          <p:nvPr/>
        </p:nvSpPr>
        <p:spPr>
          <a:xfrm>
            <a:off x="533400" y="6343650"/>
            <a:ext cx="11125200" cy="9525"/>
          </a:xfrm>
          <a:prstGeom prst="rect">
            <a:avLst/>
          </a:prstGeom>
          <a:solidFill>
            <a:srgbClr val="B8A56F"/>
          </a:solidFill>
          <a:ln w="0">
            <a:solidFill>
              <a:srgbClr val="B8A56F"/>
            </a:solidFill>
            <a:prstDash val="solid"/>
          </a:ln>
        </p:spPr>
        <p:txBody>
          <a:bodyPr/>
          <a:lstStyle/>
          <a:p>
            <a:endParaRPr lang="en-AU"/>
          </a:p>
        </p:txBody>
      </p:sp>
      <p:sp>
        <p:nvSpPr>
          <p:cNvPr id="5" name="Rectangle 4">
            <a:extLst>
              <a:ext uri="{FF2B5EF4-FFF2-40B4-BE49-F238E27FC236}">
                <a16:creationId xmlns:a16="http://schemas.microsoft.com/office/drawing/2014/main" id="{5B972DB2-0444-4C29-BF03-1DEEFD3B57B6}"/>
              </a:ext>
            </a:extLst>
          </p:cNvPr>
          <p:cNvSpPr>
            <a:spLocks noGrp="1"/>
          </p:cNvSpPr>
          <p:nvPr/>
        </p:nvSpPr>
        <p:spPr>
          <a:xfrm>
            <a:off x="533400" y="723900"/>
            <a:ext cx="11125200" cy="762000"/>
          </a:xfrm>
          <a:prstGeom prst="rect">
            <a:avLst/>
          </a:prstGeom>
          <a:noFill/>
          <a:ln w="0">
            <a:noFill/>
            <a:prstDash val="solid"/>
          </a:ln>
        </p:spPr>
        <p:txBody>
          <a:bodyPr anchor="ctr"/>
          <a:lstStyle/>
          <a:p>
            <a:pPr algn="l">
              <a:defRPr sz="2850" b="1">
                <a:solidFill>
                  <a:srgbClr val="17392D"/>
                </a:solidFill>
                <a:latin typeface="Georgia"/>
                <a:ea typeface="Georgia"/>
                <a:cs typeface="Georgia"/>
              </a:defRPr>
            </a:pPr>
            <a:r>
              <a:rPr sz="2850" b="1">
                <a:solidFill>
                  <a:srgbClr val="17392D"/>
                </a:solidFill>
                <a:latin typeface="Georgia"/>
                <a:ea typeface="Georgia"/>
                <a:cs typeface="Georgia"/>
              </a:rPr>
              <a:t>A small contingent left a large record.</a:t>
            </a:r>
          </a:p>
        </p:txBody>
      </p:sp>
      <p:sp>
        <p:nvSpPr>
          <p:cNvPr id="6" name="Rectangle 5">
            <a:extLst>
              <a:ext uri="{FF2B5EF4-FFF2-40B4-BE49-F238E27FC236}">
                <a16:creationId xmlns:a16="http://schemas.microsoft.com/office/drawing/2014/main" id="{7E880093-D66A-489C-B597-EB510A86EA2A}"/>
              </a:ext>
            </a:extLst>
          </p:cNvPr>
          <p:cNvSpPr>
            <a:spLocks noGrp="1"/>
          </p:cNvSpPr>
          <p:nvPr/>
        </p:nvSpPr>
        <p:spPr>
          <a:xfrm>
            <a:off x="533400" y="1809750"/>
            <a:ext cx="285750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≈200</a:t>
            </a:r>
          </a:p>
        </p:txBody>
      </p:sp>
      <p:sp>
        <p:nvSpPr>
          <p:cNvPr id="7" name="Rectangle 6">
            <a:extLst>
              <a:ext uri="{FF2B5EF4-FFF2-40B4-BE49-F238E27FC236}">
                <a16:creationId xmlns:a16="http://schemas.microsoft.com/office/drawing/2014/main" id="{B75820B8-BB3E-4DD1-9CBE-9B8489010185}"/>
              </a:ext>
            </a:extLst>
          </p:cNvPr>
          <p:cNvSpPr>
            <a:spLocks noGrp="1"/>
          </p:cNvSpPr>
          <p:nvPr/>
        </p:nvSpPr>
        <p:spPr>
          <a:xfrm>
            <a:off x="533400" y="2381250"/>
            <a:ext cx="285750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RAN personnel served across the deployment</a:t>
            </a:r>
          </a:p>
        </p:txBody>
      </p:sp>
      <p:sp>
        <p:nvSpPr>
          <p:cNvPr id="8" name="Rectangle 7">
            <a:extLst>
              <a:ext uri="{FF2B5EF4-FFF2-40B4-BE49-F238E27FC236}">
                <a16:creationId xmlns:a16="http://schemas.microsoft.com/office/drawing/2014/main" id="{ECAE7DF0-C79E-47A2-B56F-FD7D1A56CF40}"/>
              </a:ext>
            </a:extLst>
          </p:cNvPr>
          <p:cNvSpPr>
            <a:spLocks noGrp="1"/>
          </p:cNvSpPr>
          <p:nvPr/>
        </p:nvSpPr>
        <p:spPr>
          <a:xfrm>
            <a:off x="3676650" y="1809750"/>
            <a:ext cx="219075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4</a:t>
            </a:r>
          </a:p>
        </p:txBody>
      </p:sp>
      <p:sp>
        <p:nvSpPr>
          <p:cNvPr id="9" name="Rectangle 8">
            <a:extLst>
              <a:ext uri="{FF2B5EF4-FFF2-40B4-BE49-F238E27FC236}">
                <a16:creationId xmlns:a16="http://schemas.microsoft.com/office/drawing/2014/main" id="{F82225C4-F2E9-4B37-8FE8-108E73B93193}"/>
              </a:ext>
            </a:extLst>
          </p:cNvPr>
          <p:cNvSpPr>
            <a:spLocks noGrp="1"/>
          </p:cNvSpPr>
          <p:nvPr/>
        </p:nvSpPr>
        <p:spPr>
          <a:xfrm>
            <a:off x="3676650" y="2381250"/>
            <a:ext cx="219075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year-long RAN contingents</a:t>
            </a:r>
          </a:p>
        </p:txBody>
      </p:sp>
      <p:sp>
        <p:nvSpPr>
          <p:cNvPr id="10" name="Rectangle 9">
            <a:extLst>
              <a:ext uri="{FF2B5EF4-FFF2-40B4-BE49-F238E27FC236}">
                <a16:creationId xmlns:a16="http://schemas.microsoft.com/office/drawing/2014/main" id="{780B7D19-D02F-4F03-811A-35DF42BF9FDD}"/>
              </a:ext>
            </a:extLst>
          </p:cNvPr>
          <p:cNvSpPr>
            <a:spLocks noGrp="1"/>
          </p:cNvSpPr>
          <p:nvPr/>
        </p:nvSpPr>
        <p:spPr>
          <a:xfrm>
            <a:off x="6210300" y="1809750"/>
            <a:ext cx="238125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5</a:t>
            </a:r>
          </a:p>
        </p:txBody>
      </p:sp>
      <p:sp>
        <p:nvSpPr>
          <p:cNvPr id="11" name="Rectangle 10">
            <a:extLst>
              <a:ext uri="{FF2B5EF4-FFF2-40B4-BE49-F238E27FC236}">
                <a16:creationId xmlns:a16="http://schemas.microsoft.com/office/drawing/2014/main" id="{7B629D18-82E9-4DF5-95A4-9B798C274894}"/>
              </a:ext>
            </a:extLst>
          </p:cNvPr>
          <p:cNvSpPr>
            <a:spLocks noGrp="1"/>
          </p:cNvSpPr>
          <p:nvPr/>
        </p:nvSpPr>
        <p:spPr>
          <a:xfrm>
            <a:off x="6210300" y="2381250"/>
            <a:ext cx="238125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RAN personnel killed in action</a:t>
            </a:r>
          </a:p>
        </p:txBody>
      </p:sp>
      <p:sp>
        <p:nvSpPr>
          <p:cNvPr id="12" name="Rectangle 11">
            <a:extLst>
              <a:ext uri="{FF2B5EF4-FFF2-40B4-BE49-F238E27FC236}">
                <a16:creationId xmlns:a16="http://schemas.microsoft.com/office/drawing/2014/main" id="{65BE6AC9-6B8F-488A-87CE-6E0530EA53E3}"/>
              </a:ext>
            </a:extLst>
          </p:cNvPr>
          <p:cNvSpPr>
            <a:spLocks noGrp="1"/>
          </p:cNvSpPr>
          <p:nvPr/>
        </p:nvSpPr>
        <p:spPr>
          <a:xfrm>
            <a:off x="8877300" y="1809750"/>
            <a:ext cx="2381250" cy="590550"/>
          </a:xfrm>
          <a:prstGeom prst="rect">
            <a:avLst/>
          </a:prstGeom>
          <a:noFill/>
          <a:ln w="0">
            <a:noFill/>
            <a:prstDash val="solid"/>
          </a:ln>
        </p:spPr>
        <p:txBody>
          <a:bodyPr anchor="ctr"/>
          <a:lstStyle/>
          <a:p>
            <a:pPr algn="l">
              <a:defRPr sz="3750" b="1">
                <a:solidFill>
                  <a:srgbClr val="17392D"/>
                </a:solidFill>
                <a:latin typeface="Aptos Display"/>
                <a:ea typeface="Aptos Display"/>
                <a:cs typeface="Aptos Display"/>
              </a:defRPr>
            </a:pPr>
            <a:r>
              <a:rPr sz="3750" b="1">
                <a:solidFill>
                  <a:srgbClr val="17392D"/>
                </a:solidFill>
                <a:latin typeface="Aptos Display"/>
                <a:ea typeface="Aptos Display"/>
                <a:cs typeface="Aptos Display"/>
              </a:rPr>
              <a:t>1</a:t>
            </a:r>
          </a:p>
        </p:txBody>
      </p:sp>
      <p:sp>
        <p:nvSpPr>
          <p:cNvPr id="13" name="Rectangle 12">
            <a:extLst>
              <a:ext uri="{FF2B5EF4-FFF2-40B4-BE49-F238E27FC236}">
                <a16:creationId xmlns:a16="http://schemas.microsoft.com/office/drawing/2014/main" id="{D9BEB835-41C8-4676-B252-F7FCFF371F13}"/>
              </a:ext>
            </a:extLst>
          </p:cNvPr>
          <p:cNvSpPr>
            <a:spLocks noGrp="1"/>
          </p:cNvSpPr>
          <p:nvPr/>
        </p:nvSpPr>
        <p:spPr>
          <a:xfrm>
            <a:off x="8877300" y="2381250"/>
            <a:ext cx="2381250" cy="476250"/>
          </a:xfrm>
          <a:prstGeom prst="rect">
            <a:avLst/>
          </a:prstGeom>
          <a:noFill/>
          <a:ln w="0">
            <a:noFill/>
            <a:prstDash val="solid"/>
          </a:ln>
        </p:spPr>
        <p:txBody>
          <a:bodyPr anchor="ctr"/>
          <a:lstStyle/>
          <a:p>
            <a:pPr algn="l">
              <a:defRPr sz="1125" b="0">
                <a:solidFill>
                  <a:srgbClr val="315D43"/>
                </a:solidFill>
                <a:latin typeface="Aptos"/>
                <a:ea typeface="Aptos"/>
                <a:cs typeface="Aptos"/>
              </a:defRPr>
            </a:pPr>
            <a:r>
              <a:rPr sz="1125" b="0">
                <a:solidFill>
                  <a:srgbClr val="315D43"/>
                </a:solidFill>
                <a:latin typeface="Aptos"/>
                <a:ea typeface="Aptos"/>
                <a:cs typeface="Aptos"/>
              </a:rPr>
              <a:t>fully integrated U.S.–Australian unit</a:t>
            </a:r>
          </a:p>
        </p:txBody>
      </p:sp>
      <p:sp>
        <p:nvSpPr>
          <p:cNvPr id="14" name="Rectangle 13">
            <a:extLst>
              <a:ext uri="{FF2B5EF4-FFF2-40B4-BE49-F238E27FC236}">
                <a16:creationId xmlns:a16="http://schemas.microsoft.com/office/drawing/2014/main" id="{7713FFD8-F8B8-4B30-B2C2-45E89C2BB45E}"/>
              </a:ext>
            </a:extLst>
          </p:cNvPr>
          <p:cNvSpPr>
            <a:spLocks noGrp="1"/>
          </p:cNvSpPr>
          <p:nvPr/>
        </p:nvSpPr>
        <p:spPr>
          <a:xfrm>
            <a:off x="533400" y="3181350"/>
            <a:ext cx="11125200" cy="19050"/>
          </a:xfrm>
          <a:prstGeom prst="rect">
            <a:avLst/>
          </a:prstGeom>
          <a:solidFill>
            <a:srgbClr val="B8A56F"/>
          </a:solidFill>
          <a:ln w="0">
            <a:solidFill>
              <a:srgbClr val="B8A56F"/>
            </a:solidFill>
            <a:prstDash val="solid"/>
          </a:ln>
        </p:spPr>
        <p:txBody>
          <a:bodyPr/>
          <a:lstStyle/>
          <a:p>
            <a:endParaRPr lang="en-AU"/>
          </a:p>
        </p:txBody>
      </p:sp>
      <p:sp>
        <p:nvSpPr>
          <p:cNvPr id="15" name="Rectangle 14">
            <a:extLst>
              <a:ext uri="{FF2B5EF4-FFF2-40B4-BE49-F238E27FC236}">
                <a16:creationId xmlns:a16="http://schemas.microsoft.com/office/drawing/2014/main" id="{BEBFC9F5-411D-4657-BD9D-C7DB886C00C0}"/>
              </a:ext>
            </a:extLst>
          </p:cNvPr>
          <p:cNvSpPr>
            <a:spLocks noGrp="1"/>
          </p:cNvSpPr>
          <p:nvPr/>
        </p:nvSpPr>
        <p:spPr>
          <a:xfrm>
            <a:off x="533400" y="3448050"/>
            <a:ext cx="5715000" cy="419100"/>
          </a:xfrm>
          <a:prstGeom prst="rect">
            <a:avLst/>
          </a:prstGeom>
          <a:noFill/>
          <a:ln w="0">
            <a:noFill/>
            <a:prstDash val="solid"/>
          </a:ln>
        </p:spPr>
        <p:txBody>
          <a:bodyPr anchor="ctr"/>
          <a:lstStyle/>
          <a:p>
            <a:pPr algn="l">
              <a:defRPr sz="2100" b="1">
                <a:solidFill>
                  <a:srgbClr val="17392D"/>
                </a:solidFill>
                <a:latin typeface="Georgia"/>
                <a:ea typeface="Georgia"/>
                <a:cs typeface="Georgia"/>
              </a:defRPr>
            </a:pPr>
            <a:r>
              <a:rPr sz="2100" b="1">
                <a:solidFill>
                  <a:srgbClr val="17392D"/>
                </a:solidFill>
                <a:latin typeface="Georgia"/>
                <a:ea typeface="Georgia"/>
                <a:cs typeface="Georgia"/>
              </a:rPr>
              <a:t>The experiment became a combat formation.</a:t>
            </a:r>
          </a:p>
        </p:txBody>
      </p:sp>
      <p:sp>
        <p:nvSpPr>
          <p:cNvPr id="16" name="Rectangle 15">
            <a:extLst>
              <a:ext uri="{FF2B5EF4-FFF2-40B4-BE49-F238E27FC236}">
                <a16:creationId xmlns:a16="http://schemas.microsoft.com/office/drawing/2014/main" id="{843E4F8C-5384-4CFB-B6B9-1DA8B6E265C2}"/>
              </a:ext>
            </a:extLst>
          </p:cNvPr>
          <p:cNvSpPr>
            <a:spLocks noGrp="1"/>
          </p:cNvSpPr>
          <p:nvPr/>
        </p:nvSpPr>
        <p:spPr>
          <a:xfrm>
            <a:off x="533400" y="3981450"/>
            <a:ext cx="6000750" cy="1257300"/>
          </a:xfrm>
          <a:prstGeom prst="rect">
            <a:avLst/>
          </a:prstGeom>
          <a:noFill/>
          <a:ln w="0">
            <a:noFill/>
            <a:prstDash val="solid"/>
          </a:ln>
        </p:spPr>
        <p:txBody>
          <a:bodyPr anchor="ctr"/>
          <a:lstStyle/>
          <a:p>
            <a:pPr algn="l">
              <a:defRPr sz="1425" b="0">
                <a:solidFill>
                  <a:srgbClr val="13221B"/>
                </a:solidFill>
                <a:latin typeface="Aptos"/>
                <a:ea typeface="Aptos"/>
                <a:cs typeface="Aptos"/>
              </a:defRPr>
            </a:pPr>
            <a:r>
              <a:rPr sz="1425" b="0">
                <a:solidFill>
                  <a:srgbClr val="13221B"/>
                </a:solidFill>
                <a:latin typeface="Aptos"/>
                <a:ea typeface="Aptos"/>
                <a:cs typeface="Aptos"/>
              </a:rPr>
              <a:t>EMU combined different services, training systems and national chains of command inside one assault-helicopter company. Its distinction was not simply that Australians and Americans served together—it was that they shared the same aircraft, missions, risks and tactical authority.</a:t>
            </a:r>
          </a:p>
        </p:txBody>
      </p:sp>
      <p:sp>
        <p:nvSpPr>
          <p:cNvPr id="25" name="Rectangle 24">
            <a:extLst>
              <a:ext uri="{FF2B5EF4-FFF2-40B4-BE49-F238E27FC236}">
                <a16:creationId xmlns:a16="http://schemas.microsoft.com/office/drawing/2014/main" id="{4856E85C-A0D8-46CB-B108-C6F9F9C79A48}"/>
              </a:ext>
            </a:extLst>
          </p:cNvPr>
          <p:cNvSpPr>
            <a:spLocks noGrp="1"/>
          </p:cNvSpPr>
          <p:nvPr/>
        </p:nvSpPr>
        <p:spPr>
          <a:xfrm>
            <a:off x="533400" y="6400800"/>
            <a:ext cx="10572750" cy="228600"/>
          </a:xfrm>
          <a:prstGeom prst="rect">
            <a:avLst/>
          </a:prstGeom>
          <a:noFill/>
          <a:ln w="0">
            <a:noFill/>
            <a:prstDash val="solid"/>
          </a:ln>
        </p:spPr>
        <p:txBody>
          <a:bodyPr anchor="ctr"/>
          <a:lstStyle/>
          <a:p>
            <a:pPr algn="l">
              <a:defRPr sz="638" b="0">
                <a:solidFill>
                  <a:srgbClr val="315D43"/>
                </a:solidFill>
                <a:latin typeface="Aptos"/>
                <a:ea typeface="Aptos"/>
                <a:cs typeface="Aptos"/>
              </a:defRPr>
            </a:pPr>
            <a:r>
              <a:rPr sz="638" b="0">
                <a:solidFill>
                  <a:srgbClr val="315D43"/>
                </a:solidFill>
                <a:latin typeface="Aptos"/>
                <a:ea typeface="Aptos"/>
                <a:cs typeface="Aptos"/>
              </a:rPr>
              <a:t>Full URLs and image-rights notes are listed in the deck source ledger; statistics from navy.gov.au and DVA.</a:t>
            </a:r>
          </a:p>
        </p:txBody>
      </p:sp>
    </p:spTree>
    <p:extLst>
      <p:ext uri="{BB962C8B-B14F-4D97-AF65-F5344CB8AC3E}">
        <p14:creationId xmlns:p14="http://schemas.microsoft.com/office/powerpoint/2010/main" val="25719347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296</TotalTime>
  <Words>1705</Words>
  <Application>Microsoft Office PowerPoint</Application>
  <PresentationFormat>Widescreen</PresentationFormat>
  <Paragraphs>219</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Georgia</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Tudor Goode</dc:creator>
  <cp:lastModifiedBy>Tudor Goode</cp:lastModifiedBy>
  <cp:revision>1</cp:revision>
  <cp:lastPrinted>2026-09-11T11:53:37Z</cp:lastPrinted>
  <dcterms:created xsi:type="dcterms:W3CDTF">2026-09-04T02:49:37Z</dcterms:created>
  <dcterms:modified xsi:type="dcterms:W3CDTF">2026-09-11T11:57:27Z</dcterms:modified>
</cp:coreProperties>
</file>